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3"/>
  </p:notesMasterIdLst>
  <p:sldIdLst>
    <p:sldId id="256" r:id="rId2"/>
    <p:sldId id="365" r:id="rId3"/>
    <p:sldId id="378" r:id="rId4"/>
    <p:sldId id="329" r:id="rId5"/>
    <p:sldId id="262" r:id="rId6"/>
    <p:sldId id="337" r:id="rId7"/>
    <p:sldId id="258" r:id="rId8"/>
    <p:sldId id="342" r:id="rId9"/>
    <p:sldId id="280" r:id="rId10"/>
    <p:sldId id="260" r:id="rId11"/>
    <p:sldId id="344" r:id="rId12"/>
    <p:sldId id="389" r:id="rId13"/>
    <p:sldId id="277" r:id="rId14"/>
    <p:sldId id="386" r:id="rId15"/>
    <p:sldId id="367" r:id="rId16"/>
    <p:sldId id="369" r:id="rId17"/>
    <p:sldId id="370" r:id="rId18"/>
    <p:sldId id="390" r:id="rId19"/>
    <p:sldId id="292" r:id="rId20"/>
    <p:sldId id="382" r:id="rId21"/>
    <p:sldId id="286" r:id="rId22"/>
    <p:sldId id="325" r:id="rId23"/>
    <p:sldId id="309" r:id="rId24"/>
    <p:sldId id="381" r:id="rId25"/>
    <p:sldId id="324" r:id="rId26"/>
    <p:sldId id="359" r:id="rId27"/>
    <p:sldId id="362" r:id="rId28"/>
    <p:sldId id="361" r:id="rId29"/>
    <p:sldId id="299" r:id="rId30"/>
    <p:sldId id="272" r:id="rId31"/>
    <p:sldId id="33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88" userDrawn="1">
          <p15:clr>
            <a:srgbClr val="A4A3A4"/>
          </p15:clr>
        </p15:guide>
        <p15:guide id="2" pos="39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806D0"/>
    <a:srgbClr val="263BA6"/>
    <a:srgbClr val="0B7099"/>
    <a:srgbClr val="CC0000"/>
    <a:srgbClr val="990033"/>
    <a:srgbClr val="EB47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359" autoAdjust="0"/>
    <p:restoredTop sz="61310" autoAdjust="0"/>
  </p:normalViewPr>
  <p:slideViewPr>
    <p:cSldViewPr snapToGrid="0" showGuides="1">
      <p:cViewPr varScale="1">
        <p:scale>
          <a:sx n="52" d="100"/>
          <a:sy n="52" d="100"/>
        </p:scale>
        <p:origin x="600" y="60"/>
      </p:cViewPr>
      <p:guideLst>
        <p:guide orient="horz" pos="2088"/>
        <p:guide pos="3960"/>
      </p:guideLst>
    </p:cSldViewPr>
  </p:slideViewPr>
  <p:notesTextViewPr>
    <p:cViewPr>
      <p:scale>
        <a:sx n="3" d="2"/>
        <a:sy n="3" d="2"/>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31A132B-6DA8-45A3-B448-31D8ED865641}" type="datetimeFigureOut">
              <a:rPr lang="en-US" smtClean="0"/>
              <a:t>12/20/2024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209BEE-4569-42DE-B8F9-1F24A97561C4}" type="slidenum">
              <a:rPr lang="en-US" smtClean="0"/>
              <a:t>‹#›</a:t>
            </a:fld>
            <a:endParaRPr lang="en-US"/>
          </a:p>
        </p:txBody>
      </p:sp>
    </p:spTree>
    <p:extLst>
      <p:ext uri="{BB962C8B-B14F-4D97-AF65-F5344CB8AC3E}">
        <p14:creationId xmlns:p14="http://schemas.microsoft.com/office/powerpoint/2010/main" val="15349656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eia.gov/consumption/commercial/maps.php"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csmonitor.com/tags/topic/Donald+H.+Rumsfeld"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My name is Cynthia Lightner and I’m in the Nashville Software school’s data analytics' class, cohort 14, and today I’m going to discuss US Military enlisted accessions.</a:t>
            </a:r>
          </a:p>
        </p:txBody>
      </p:sp>
      <p:sp>
        <p:nvSpPr>
          <p:cNvPr id="4" name="Slide Number Placeholder 3"/>
          <p:cNvSpPr>
            <a:spLocks noGrp="1"/>
          </p:cNvSpPr>
          <p:nvPr>
            <p:ph type="sldNum" sz="quarter" idx="5"/>
          </p:nvPr>
        </p:nvSpPr>
        <p:spPr/>
        <p:txBody>
          <a:bodyPr/>
          <a:lstStyle/>
          <a:p>
            <a:fld id="{67209BEE-4569-42DE-B8F9-1F24A97561C4}" type="slidenum">
              <a:rPr lang="en-US" smtClean="0"/>
              <a:t>1</a:t>
            </a:fld>
            <a:endParaRPr lang="en-US"/>
          </a:p>
        </p:txBody>
      </p:sp>
    </p:spTree>
    <p:extLst>
      <p:ext uri="{BB962C8B-B14F-4D97-AF65-F5344CB8AC3E}">
        <p14:creationId xmlns:p14="http://schemas.microsoft.com/office/powerpoint/2010/main" val="370283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represent two issues:  the red at the top reiterates the small proportion of people in the target population who enlist compared to the whole target population in blue from 2010-2020.  We can also see a slight decrease in the number of the entire target population over time, which may speak to larger US demographic trends.</a:t>
            </a:r>
          </a:p>
        </p:txBody>
      </p:sp>
      <p:sp>
        <p:nvSpPr>
          <p:cNvPr id="4" name="Slide Number Placeholder 3"/>
          <p:cNvSpPr>
            <a:spLocks noGrp="1"/>
          </p:cNvSpPr>
          <p:nvPr>
            <p:ph type="sldNum" sz="quarter" idx="5"/>
          </p:nvPr>
        </p:nvSpPr>
        <p:spPr/>
        <p:txBody>
          <a:bodyPr/>
          <a:lstStyle/>
          <a:p>
            <a:fld id="{67209BEE-4569-42DE-B8F9-1F24A97561C4}" type="slidenum">
              <a:rPr lang="en-US" smtClean="0"/>
              <a:t>10</a:t>
            </a:fld>
            <a:endParaRPr lang="en-US"/>
          </a:p>
        </p:txBody>
      </p:sp>
    </p:spTree>
    <p:extLst>
      <p:ext uri="{BB962C8B-B14F-4D97-AF65-F5344CB8AC3E}">
        <p14:creationId xmlns:p14="http://schemas.microsoft.com/office/powerpoint/2010/main" val="18627791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the data showed a decline in enlisted accessions in the US</a:t>
            </a:r>
          </a:p>
        </p:txBody>
      </p:sp>
      <p:sp>
        <p:nvSpPr>
          <p:cNvPr id="4" name="Slide Number Placeholder 3"/>
          <p:cNvSpPr>
            <a:spLocks noGrp="1"/>
          </p:cNvSpPr>
          <p:nvPr>
            <p:ph type="sldNum" sz="quarter" idx="5"/>
          </p:nvPr>
        </p:nvSpPr>
        <p:spPr/>
        <p:txBody>
          <a:bodyPr/>
          <a:lstStyle/>
          <a:p>
            <a:fld id="{67209BEE-4569-42DE-B8F9-1F24A97561C4}" type="slidenum">
              <a:rPr lang="en-US" smtClean="0"/>
              <a:t>11</a:t>
            </a:fld>
            <a:endParaRPr lang="en-US"/>
          </a:p>
        </p:txBody>
      </p:sp>
    </p:spTree>
    <p:extLst>
      <p:ext uri="{BB962C8B-B14F-4D97-AF65-F5344CB8AC3E}">
        <p14:creationId xmlns:p14="http://schemas.microsoft.com/office/powerpoint/2010/main" val="13449641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My second question: Are there areas in the US where enlisted accessions differs from the target population, those aged 18-24?</a:t>
            </a:r>
          </a:p>
          <a:p>
            <a:endParaRPr lang="en-US" dirty="0"/>
          </a:p>
        </p:txBody>
      </p:sp>
      <p:sp>
        <p:nvSpPr>
          <p:cNvPr id="4" name="Slide Number Placeholder 3"/>
          <p:cNvSpPr>
            <a:spLocks noGrp="1"/>
          </p:cNvSpPr>
          <p:nvPr>
            <p:ph type="sldNum" sz="quarter" idx="5"/>
          </p:nvPr>
        </p:nvSpPr>
        <p:spPr/>
        <p:txBody>
          <a:bodyPr/>
          <a:lstStyle/>
          <a:p>
            <a:fld id="{67209BEE-4569-42DE-B8F9-1F24A97561C4}" type="slidenum">
              <a:rPr lang="en-US" smtClean="0"/>
              <a:t>12</a:t>
            </a:fld>
            <a:endParaRPr lang="en-US"/>
          </a:p>
        </p:txBody>
      </p:sp>
    </p:spTree>
    <p:extLst>
      <p:ext uri="{BB962C8B-B14F-4D97-AF65-F5344CB8AC3E}">
        <p14:creationId xmlns:p14="http://schemas.microsoft.com/office/powerpoint/2010/main" val="25552211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the Census Bureau regions for the United States and there are four regions, WEST, MIDWEST, NORTHEAST, and SOUTH, with nine subregions, or division, 2 in each region, except the SOUTH which has 3 division.  I started by exploration of the data by regions.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hlinkClick r:id="rId3"/>
              </a:rPr>
              <a:t>https://www.eia.gov/consumption/commercial/maps.php</a:t>
            </a: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endParaRPr lang="en-US" dirty="0"/>
          </a:p>
        </p:txBody>
      </p:sp>
      <p:sp>
        <p:nvSpPr>
          <p:cNvPr id="4" name="Slide Number Placeholder 3"/>
          <p:cNvSpPr>
            <a:spLocks noGrp="1"/>
          </p:cNvSpPr>
          <p:nvPr>
            <p:ph type="sldNum" sz="quarter" idx="5"/>
          </p:nvPr>
        </p:nvSpPr>
        <p:spPr/>
        <p:txBody>
          <a:bodyPr/>
          <a:lstStyle/>
          <a:p>
            <a:fld id="{67209BEE-4569-42DE-B8F9-1F24A97561C4}" type="slidenum">
              <a:rPr lang="en-US" smtClean="0"/>
              <a:t>13</a:t>
            </a:fld>
            <a:endParaRPr lang="en-US"/>
          </a:p>
        </p:txBody>
      </p:sp>
    </p:spTree>
    <p:extLst>
      <p:ext uri="{BB962C8B-B14F-4D97-AF65-F5344CB8AC3E}">
        <p14:creationId xmlns:p14="http://schemas.microsoft.com/office/powerpoint/2010/main" val="13775619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F49E50-8C46-F684-3958-39F8EE3EC5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513E88-B510-62FB-9696-ADA626827E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513D58-5C6E-3B6E-DAD1-52CF083832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shows that for 2010 and 2020, the percentages of those enlisting by regions were very similar. In the NORTHEAST and MIDWEST the blues bars showing enlistment were lower than the red bars representing percentages the target population in each region. For the SOUTH, recruitment was higher than the population percentages #The WEST region was on par.   This holds constant across the years </a:t>
            </a:r>
          </a:p>
          <a:p>
            <a:endParaRPr lang="en-US" dirty="0"/>
          </a:p>
        </p:txBody>
      </p:sp>
      <p:sp>
        <p:nvSpPr>
          <p:cNvPr id="4" name="Slide Number Placeholder 3">
            <a:extLst>
              <a:ext uri="{FF2B5EF4-FFF2-40B4-BE49-F238E27FC236}">
                <a16:creationId xmlns:a16="http://schemas.microsoft.com/office/drawing/2014/main" id="{34536FEB-8792-C790-53DA-24037012A37F}"/>
              </a:ext>
            </a:extLst>
          </p:cNvPr>
          <p:cNvSpPr>
            <a:spLocks noGrp="1"/>
          </p:cNvSpPr>
          <p:nvPr>
            <p:ph type="sldNum" sz="quarter" idx="5"/>
          </p:nvPr>
        </p:nvSpPr>
        <p:spPr/>
        <p:txBody>
          <a:bodyPr/>
          <a:lstStyle/>
          <a:p>
            <a:fld id="{67209BEE-4569-42DE-B8F9-1F24A97561C4}" type="slidenum">
              <a:rPr lang="en-US" smtClean="0"/>
              <a:t>14</a:t>
            </a:fld>
            <a:endParaRPr lang="en-US"/>
          </a:p>
        </p:txBody>
      </p:sp>
    </p:spTree>
    <p:extLst>
      <p:ext uri="{BB962C8B-B14F-4D97-AF65-F5344CB8AC3E}">
        <p14:creationId xmlns:p14="http://schemas.microsoft.com/office/powerpoint/2010/main" val="262521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24E357-6144-6B51-ADC9-BF1FF47896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CE27EE-6E9E-0705-E1B0-B9C0A06D471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FD8EDF-0EFD-E8BA-5A29-464592D3EC5D}"/>
              </a:ext>
            </a:extLst>
          </p:cNvPr>
          <p:cNvSpPr>
            <a:spLocks noGrp="1"/>
          </p:cNvSpPr>
          <p:nvPr>
            <p:ph type="body" idx="1"/>
          </p:nvPr>
        </p:nvSpPr>
        <p:spPr/>
        <p:txBody>
          <a:bodyPr/>
          <a:lstStyle/>
          <a:p>
            <a:r>
              <a:rPr lang="en-US" dirty="0"/>
              <a:t>After examining the regions, I wanted to examine the state numbers over time. This shows that for 2010 and 2020, the percentages of those enlisting by states were very similar. it is difficult to note any differences in recruiting percentages over time.  Additionally, the SOUTH region contains TX, FL, GA, NC, Virginia, states with the highest percent enlisted, showing why the SOUTH region consistently exceeds recruitment.</a:t>
            </a:r>
          </a:p>
        </p:txBody>
      </p:sp>
      <p:sp>
        <p:nvSpPr>
          <p:cNvPr id="4" name="Slide Number Placeholder 3">
            <a:extLst>
              <a:ext uri="{FF2B5EF4-FFF2-40B4-BE49-F238E27FC236}">
                <a16:creationId xmlns:a16="http://schemas.microsoft.com/office/drawing/2014/main" id="{D7205061-4B4C-EF13-3B8F-4EE172717AD8}"/>
              </a:ext>
            </a:extLst>
          </p:cNvPr>
          <p:cNvSpPr>
            <a:spLocks noGrp="1"/>
          </p:cNvSpPr>
          <p:nvPr>
            <p:ph type="sldNum" sz="quarter" idx="5"/>
          </p:nvPr>
        </p:nvSpPr>
        <p:spPr/>
        <p:txBody>
          <a:bodyPr/>
          <a:lstStyle/>
          <a:p>
            <a:fld id="{67209BEE-4569-42DE-B8F9-1F24A97561C4}" type="slidenum">
              <a:rPr lang="en-US" smtClean="0"/>
              <a:t>15</a:t>
            </a:fld>
            <a:endParaRPr lang="en-US"/>
          </a:p>
        </p:txBody>
      </p:sp>
    </p:spTree>
    <p:extLst>
      <p:ext uri="{BB962C8B-B14F-4D97-AF65-F5344CB8AC3E}">
        <p14:creationId xmlns:p14="http://schemas.microsoft.com/office/powerpoint/2010/main" val="35361558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35CBD-90F5-04D6-41D8-3838B30C1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4F0646-71EC-E462-F1C6-C285AA12FC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96A9235-2CBB-FAB5-76B3-48DF4248C879}"/>
              </a:ext>
            </a:extLst>
          </p:cNvPr>
          <p:cNvSpPr>
            <a:spLocks noGrp="1"/>
          </p:cNvSpPr>
          <p:nvPr>
            <p:ph type="body" idx="1"/>
          </p:nvPr>
        </p:nvSpPr>
        <p:spPr/>
        <p:txBody>
          <a:bodyPr/>
          <a:lstStyle/>
          <a:p>
            <a:r>
              <a:rPr lang="en-US" dirty="0"/>
              <a:t>You can see the top 10 states in 2010 and 2020 are similar.  Notice DC has the lowest enlisted percentages across time.</a:t>
            </a:r>
          </a:p>
        </p:txBody>
      </p:sp>
      <p:sp>
        <p:nvSpPr>
          <p:cNvPr id="4" name="Slide Number Placeholder 3">
            <a:extLst>
              <a:ext uri="{FF2B5EF4-FFF2-40B4-BE49-F238E27FC236}">
                <a16:creationId xmlns:a16="http://schemas.microsoft.com/office/drawing/2014/main" id="{9044C1A9-6D1C-DE8A-0F43-DF8A180AAD50}"/>
              </a:ext>
            </a:extLst>
          </p:cNvPr>
          <p:cNvSpPr>
            <a:spLocks noGrp="1"/>
          </p:cNvSpPr>
          <p:nvPr>
            <p:ph type="sldNum" sz="quarter" idx="5"/>
          </p:nvPr>
        </p:nvSpPr>
        <p:spPr/>
        <p:txBody>
          <a:bodyPr/>
          <a:lstStyle/>
          <a:p>
            <a:fld id="{67209BEE-4569-42DE-B8F9-1F24A97561C4}" type="slidenum">
              <a:rPr lang="en-US" smtClean="0"/>
              <a:t>16</a:t>
            </a:fld>
            <a:endParaRPr lang="en-US"/>
          </a:p>
        </p:txBody>
      </p:sp>
    </p:spTree>
    <p:extLst>
      <p:ext uri="{BB962C8B-B14F-4D97-AF65-F5344CB8AC3E}">
        <p14:creationId xmlns:p14="http://schemas.microsoft.com/office/powerpoint/2010/main" val="2790135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9F90A9-7E35-D3EF-3238-41D3CFD5C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D9E0BEB-0F56-BCA9-A9D3-7FA06857DD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FDE000-CA8D-C1BF-02C6-69B69EA0DA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35129A-581A-85C5-1924-773A9B6C1AF2}"/>
              </a:ext>
            </a:extLst>
          </p:cNvPr>
          <p:cNvSpPr>
            <a:spLocks noGrp="1"/>
          </p:cNvSpPr>
          <p:nvPr>
            <p:ph type="sldNum" sz="quarter" idx="5"/>
          </p:nvPr>
        </p:nvSpPr>
        <p:spPr/>
        <p:txBody>
          <a:bodyPr/>
          <a:lstStyle/>
          <a:p>
            <a:fld id="{67209BEE-4569-42DE-B8F9-1F24A97561C4}" type="slidenum">
              <a:rPr lang="en-US" smtClean="0"/>
              <a:t>17</a:t>
            </a:fld>
            <a:endParaRPr lang="en-US"/>
          </a:p>
        </p:txBody>
      </p:sp>
    </p:spTree>
    <p:extLst>
      <p:ext uri="{BB962C8B-B14F-4D97-AF65-F5344CB8AC3E}">
        <p14:creationId xmlns:p14="http://schemas.microsoft.com/office/powerpoint/2010/main" val="4975180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728E1C-E48F-8C37-6469-BCA6FD4D64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459C2-9EFD-74D1-6B03-22506BE9F1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7399FF-C499-A6B4-99B4-2DDB1011D047}"/>
              </a:ext>
            </a:extLst>
          </p:cNvPr>
          <p:cNvSpPr>
            <a:spLocks noGrp="1"/>
          </p:cNvSpPr>
          <p:nvPr>
            <p:ph type="body" idx="1"/>
          </p:nvPr>
        </p:nvSpPr>
        <p:spPr/>
        <p:txBody>
          <a:bodyPr/>
          <a:lstStyle/>
          <a:p>
            <a:r>
              <a:rPr lang="en-US" dirty="0"/>
              <a:t>Across time, the SOUTH consistently exceeded percent recruitment based on its target populations.  Recruitment in the NORTHEAST and MIDWEST was consistently lower, and the WEST was on par in recruiting compared to its target population.</a:t>
            </a:r>
          </a:p>
          <a:p>
            <a:endParaRPr lang="en-US" dirty="0"/>
          </a:p>
        </p:txBody>
      </p:sp>
      <p:sp>
        <p:nvSpPr>
          <p:cNvPr id="4" name="Slide Number Placeholder 3">
            <a:extLst>
              <a:ext uri="{FF2B5EF4-FFF2-40B4-BE49-F238E27FC236}">
                <a16:creationId xmlns:a16="http://schemas.microsoft.com/office/drawing/2014/main" id="{86D6B7B1-C670-339B-520F-708D6E11045C}"/>
              </a:ext>
            </a:extLst>
          </p:cNvPr>
          <p:cNvSpPr>
            <a:spLocks noGrp="1"/>
          </p:cNvSpPr>
          <p:nvPr>
            <p:ph type="sldNum" sz="quarter" idx="5"/>
          </p:nvPr>
        </p:nvSpPr>
        <p:spPr/>
        <p:txBody>
          <a:bodyPr/>
          <a:lstStyle/>
          <a:p>
            <a:fld id="{67209BEE-4569-42DE-B8F9-1F24A97561C4}" type="slidenum">
              <a:rPr lang="en-US" smtClean="0"/>
              <a:t>18</a:t>
            </a:fld>
            <a:endParaRPr lang="en-US"/>
          </a:p>
        </p:txBody>
      </p:sp>
    </p:spTree>
    <p:extLst>
      <p:ext uri="{BB962C8B-B14F-4D97-AF65-F5344CB8AC3E}">
        <p14:creationId xmlns:p14="http://schemas.microsoft.com/office/powerpoint/2010/main" val="8212618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3: Is there a </a:t>
            </a:r>
            <a:r>
              <a:rPr lang="en-US"/>
              <a:t>relationship between GDPPC and ENACC</a:t>
            </a:r>
          </a:p>
        </p:txBody>
      </p:sp>
      <p:sp>
        <p:nvSpPr>
          <p:cNvPr id="4" name="Slide Number Placeholder 3"/>
          <p:cNvSpPr>
            <a:spLocks noGrp="1"/>
          </p:cNvSpPr>
          <p:nvPr>
            <p:ph type="sldNum" sz="quarter" idx="5"/>
          </p:nvPr>
        </p:nvSpPr>
        <p:spPr/>
        <p:txBody>
          <a:bodyPr/>
          <a:lstStyle/>
          <a:p>
            <a:fld id="{67209BEE-4569-42DE-B8F9-1F24A97561C4}" type="slidenum">
              <a:rPr lang="en-US" smtClean="0"/>
              <a:t>19</a:t>
            </a:fld>
            <a:endParaRPr lang="en-US"/>
          </a:p>
        </p:txBody>
      </p:sp>
    </p:spTree>
    <p:extLst>
      <p:ext uri="{BB962C8B-B14F-4D97-AF65-F5344CB8AC3E}">
        <p14:creationId xmlns:p14="http://schemas.microsoft.com/office/powerpoint/2010/main" val="7309611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six portions to the presentation, and I will continue with the introduction, context and an overview</a:t>
            </a:r>
          </a:p>
        </p:txBody>
      </p:sp>
      <p:sp>
        <p:nvSpPr>
          <p:cNvPr id="4" name="Slide Number Placeholder 3"/>
          <p:cNvSpPr>
            <a:spLocks noGrp="1"/>
          </p:cNvSpPr>
          <p:nvPr>
            <p:ph type="sldNum" sz="quarter" idx="5"/>
          </p:nvPr>
        </p:nvSpPr>
        <p:spPr/>
        <p:txBody>
          <a:bodyPr/>
          <a:lstStyle/>
          <a:p>
            <a:fld id="{67209BEE-4569-42DE-B8F9-1F24A97561C4}" type="slidenum">
              <a:rPr lang="en-US" smtClean="0"/>
              <a:t>2</a:t>
            </a:fld>
            <a:endParaRPr lang="en-US"/>
          </a:p>
        </p:txBody>
      </p:sp>
    </p:spTree>
    <p:extLst>
      <p:ext uri="{BB962C8B-B14F-4D97-AF65-F5344CB8AC3E}">
        <p14:creationId xmlns:p14="http://schemas.microsoft.com/office/powerpoint/2010/main" val="2335102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40860-8FE1-8D77-CF98-FB47361E8A5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8FEADE-7551-47D4-FB8F-BC5200EA1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C55630-6B5B-2D35-6296-39BA50F1509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was part of my exploratory data analysis, and you can readily see there are data skewing this GDP dataset.  The histogram on the left with the density curve has a positive skew and the boxplot on the right you notice an outlier for every year with the dot at the top.  Any guesses which state this is? </a:t>
            </a:r>
          </a:p>
        </p:txBody>
      </p:sp>
      <p:sp>
        <p:nvSpPr>
          <p:cNvPr id="4" name="Slide Number Placeholder 3">
            <a:extLst>
              <a:ext uri="{FF2B5EF4-FFF2-40B4-BE49-F238E27FC236}">
                <a16:creationId xmlns:a16="http://schemas.microsoft.com/office/drawing/2014/main" id="{1B17A0E4-DBC2-F2CA-160B-5CC983DA8813}"/>
              </a:ext>
            </a:extLst>
          </p:cNvPr>
          <p:cNvSpPr>
            <a:spLocks noGrp="1"/>
          </p:cNvSpPr>
          <p:nvPr>
            <p:ph type="sldNum" sz="quarter" idx="5"/>
          </p:nvPr>
        </p:nvSpPr>
        <p:spPr/>
        <p:txBody>
          <a:bodyPr/>
          <a:lstStyle/>
          <a:p>
            <a:fld id="{67209BEE-4569-42DE-B8F9-1F24A97561C4}" type="slidenum">
              <a:rPr lang="en-US" smtClean="0"/>
              <a:t>20</a:t>
            </a:fld>
            <a:endParaRPr lang="en-US"/>
          </a:p>
        </p:txBody>
      </p:sp>
    </p:spTree>
    <p:extLst>
      <p:ext uri="{BB962C8B-B14F-4D97-AF65-F5344CB8AC3E}">
        <p14:creationId xmlns:p14="http://schemas.microsoft.com/office/powerpoint/2010/main" val="256429156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Washington DC, which is not a state, but was included in all the data, so I kept it in the data.  This shows 2010, but DC has GDPPC over $175 thousand dollars </a:t>
            </a:r>
            <a:r>
              <a:rPr lang="en-US" strike="sngStrike" dirty="0"/>
              <a:t>from 2010-2020, exceeding $200 thousand in 2019 and 2020</a:t>
            </a:r>
            <a:r>
              <a:rPr lang="en-US" dirty="0"/>
              <a:t>.</a:t>
            </a:r>
          </a:p>
        </p:txBody>
      </p:sp>
      <p:sp>
        <p:nvSpPr>
          <p:cNvPr id="4" name="Slide Number Placeholder 3"/>
          <p:cNvSpPr>
            <a:spLocks noGrp="1"/>
          </p:cNvSpPr>
          <p:nvPr>
            <p:ph type="sldNum" sz="quarter" idx="5"/>
          </p:nvPr>
        </p:nvSpPr>
        <p:spPr/>
        <p:txBody>
          <a:bodyPr/>
          <a:lstStyle/>
          <a:p>
            <a:fld id="{67209BEE-4569-42DE-B8F9-1F24A97561C4}" type="slidenum">
              <a:rPr lang="en-US" smtClean="0"/>
              <a:t>21</a:t>
            </a:fld>
            <a:endParaRPr lang="en-US"/>
          </a:p>
        </p:txBody>
      </p:sp>
    </p:spTree>
    <p:extLst>
      <p:ext uri="{BB962C8B-B14F-4D97-AF65-F5344CB8AC3E}">
        <p14:creationId xmlns:p14="http://schemas.microsoft.com/office/powerpoint/2010/main" val="15905643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 the left, the scatter plot with the regression line highlights the potential predictive relationship between GDPPC and percent ENACC.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red Regression line is predicting the value of ENACC, based on GDPPC, indicating a slight downward trend so from this, I anticipate the higher a state’s GDPPC, the lower the levels of enlistment, which is what I thought going into the project. SO I examined the correlation coefficient in the figures to the right.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Correlation lets us know the association or the absence of the relationship between two variables, again GDPPC and ENACC. The closer the correlation coefficient is to 1, the stronger the relationship and the coefficient’s sign indicates how the factors are moving in relation to one another.</a:t>
            </a:r>
          </a:p>
          <a:p>
            <a:endParaRPr lang="en-US" dirty="0"/>
          </a:p>
          <a:p>
            <a:r>
              <a:rPr lang="en-US" dirty="0"/>
              <a:t>This is showing -.0619, a negative correlation between the two, moving in opposite directions, so as one variable or factor increases GDPPC, the other decreases ENACC across time AND it’s not even a point 1, unless you round up, so the correlation coefficient is showing a very weak, almost non-existent relationship between GDPPC and ENACC across the decade.  If the correlation coefficient was closer to one, we’d expect the blue quadrants to be more red, but as it stands, this is showing no relationship.</a:t>
            </a:r>
          </a:p>
          <a:p>
            <a:endParaRPr lang="en-US" dirty="0"/>
          </a:p>
          <a:p>
            <a:r>
              <a:rPr lang="en-US" dirty="0"/>
              <a:t>The blue dots represent the intersection of a state’s GDPPC and its percent ENACC. An </a:t>
            </a:r>
          </a:p>
        </p:txBody>
      </p:sp>
      <p:sp>
        <p:nvSpPr>
          <p:cNvPr id="4" name="Slide Number Placeholder 3"/>
          <p:cNvSpPr>
            <a:spLocks noGrp="1"/>
          </p:cNvSpPr>
          <p:nvPr>
            <p:ph type="sldNum" sz="quarter" idx="5"/>
          </p:nvPr>
        </p:nvSpPr>
        <p:spPr/>
        <p:txBody>
          <a:bodyPr/>
          <a:lstStyle/>
          <a:p>
            <a:fld id="{67209BEE-4569-42DE-B8F9-1F24A97561C4}" type="slidenum">
              <a:rPr lang="en-US" smtClean="0"/>
              <a:t>22</a:t>
            </a:fld>
            <a:endParaRPr lang="en-US"/>
          </a:p>
        </p:txBody>
      </p:sp>
    </p:spTree>
    <p:extLst>
      <p:ext uri="{BB962C8B-B14F-4D97-AF65-F5344CB8AC3E}">
        <p14:creationId xmlns:p14="http://schemas.microsoft.com/office/powerpoint/2010/main" val="42947020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note is I removed Washington DC from the data.</a:t>
            </a:r>
          </a:p>
          <a:p>
            <a:r>
              <a:rPr lang="en-US" dirty="0"/>
              <a:t>On the left I am showing the percent enlisted accession in FY2010. the top left quadrant is with DC and the bottom left is without DC and there isn’t a big difference.</a:t>
            </a:r>
          </a:p>
          <a:p>
            <a:r>
              <a:rPr lang="en-US" dirty="0"/>
              <a:t>However, moving to the maps on the right, the top right is GDP per capita in 2010, GDP data is calendar year, but the top right map includes GDP per capita for DC and the bottom right is without DC.  The heat map shows a marked difference and the scale went from 150K to 70K as the last tick mark. For GPC per capita, I removed DC from the data. So let’s see what that does to previous calculations.</a:t>
            </a:r>
          </a:p>
        </p:txBody>
      </p:sp>
      <p:sp>
        <p:nvSpPr>
          <p:cNvPr id="4" name="Slide Number Placeholder 3"/>
          <p:cNvSpPr>
            <a:spLocks noGrp="1"/>
          </p:cNvSpPr>
          <p:nvPr>
            <p:ph type="sldNum" sz="quarter" idx="5"/>
          </p:nvPr>
        </p:nvSpPr>
        <p:spPr/>
        <p:txBody>
          <a:bodyPr/>
          <a:lstStyle/>
          <a:p>
            <a:fld id="{67209BEE-4569-42DE-B8F9-1F24A97561C4}" type="slidenum">
              <a:rPr lang="en-US" smtClean="0"/>
              <a:t>23</a:t>
            </a:fld>
            <a:endParaRPr lang="en-US"/>
          </a:p>
        </p:txBody>
      </p:sp>
    </p:spTree>
    <p:extLst>
      <p:ext uri="{BB962C8B-B14F-4D97-AF65-F5344CB8AC3E}">
        <p14:creationId xmlns:p14="http://schemas.microsoft.com/office/powerpoint/2010/main" val="8212683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F6AB06-A5A7-5424-E4B4-3768DB426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6E6251-5B29-8459-EC59-CFC24729DC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83103-0B5A-130A-B172-3431B0DC7AE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top graphs you have seen and the data includes Washington DC.  The bottom graphs are without GDPPC for Washington DC and you can tell the difference.  The distribution are less skewed, more normal, which may give us a better feel for the relationship between GDPPC and ENACC across these years.   </a:t>
            </a:r>
          </a:p>
        </p:txBody>
      </p:sp>
      <p:sp>
        <p:nvSpPr>
          <p:cNvPr id="4" name="Slide Number Placeholder 3">
            <a:extLst>
              <a:ext uri="{FF2B5EF4-FFF2-40B4-BE49-F238E27FC236}">
                <a16:creationId xmlns:a16="http://schemas.microsoft.com/office/drawing/2014/main" id="{69527C76-85B0-3C6A-B4AF-E2413AD03498}"/>
              </a:ext>
            </a:extLst>
          </p:cNvPr>
          <p:cNvSpPr>
            <a:spLocks noGrp="1"/>
          </p:cNvSpPr>
          <p:nvPr>
            <p:ph type="sldNum" sz="quarter" idx="5"/>
          </p:nvPr>
        </p:nvSpPr>
        <p:spPr/>
        <p:txBody>
          <a:bodyPr/>
          <a:lstStyle/>
          <a:p>
            <a:fld id="{67209BEE-4569-42DE-B8F9-1F24A97561C4}" type="slidenum">
              <a:rPr lang="en-US" smtClean="0"/>
              <a:t>24</a:t>
            </a:fld>
            <a:endParaRPr lang="en-US"/>
          </a:p>
        </p:txBody>
      </p:sp>
    </p:spTree>
    <p:extLst>
      <p:ext uri="{BB962C8B-B14F-4D97-AF65-F5344CB8AC3E}">
        <p14:creationId xmlns:p14="http://schemas.microsoft.com/office/powerpoint/2010/main" val="799027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redid the graphs for the same timeframe, without DC and we can see a difference in the scatter plot and the regression line. </a:t>
            </a:r>
          </a:p>
          <a:p>
            <a:r>
              <a:rPr lang="en-US" dirty="0"/>
              <a:t>The regression is predicting a positive relationship between GDPPC and ENACC.</a:t>
            </a:r>
          </a:p>
          <a:p>
            <a:r>
              <a:rPr lang="en-US" dirty="0"/>
              <a:t>And sure enough the calculations show a positive correlation coefficient across time which surprised me.  However, the correlation coefficient is still less than point 1, showing an almost non-existent relationship between GDPPC and ENACC.</a:t>
            </a:r>
          </a:p>
          <a:p>
            <a:endParaRPr lang="en-US" dirty="0"/>
          </a:p>
          <a:p>
            <a:endParaRPr lang="en-US" dirty="0"/>
          </a:p>
        </p:txBody>
      </p:sp>
      <p:sp>
        <p:nvSpPr>
          <p:cNvPr id="4" name="Slide Number Placeholder 3"/>
          <p:cNvSpPr>
            <a:spLocks noGrp="1"/>
          </p:cNvSpPr>
          <p:nvPr>
            <p:ph type="sldNum" sz="quarter" idx="5"/>
          </p:nvPr>
        </p:nvSpPr>
        <p:spPr/>
        <p:txBody>
          <a:bodyPr/>
          <a:lstStyle/>
          <a:p>
            <a:fld id="{67209BEE-4569-42DE-B8F9-1F24A97561C4}" type="slidenum">
              <a:rPr lang="en-US" smtClean="0"/>
              <a:t>25</a:t>
            </a:fld>
            <a:endParaRPr lang="en-US"/>
          </a:p>
        </p:txBody>
      </p:sp>
    </p:spTree>
    <p:extLst>
      <p:ext uri="{BB962C8B-B14F-4D97-AF65-F5344CB8AC3E}">
        <p14:creationId xmlns:p14="http://schemas.microsoft.com/office/powerpoint/2010/main" val="788189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7209BEE-4569-42DE-B8F9-1F24A97561C4}" type="slidenum">
              <a:rPr lang="en-US" smtClean="0"/>
              <a:t>26</a:t>
            </a:fld>
            <a:endParaRPr lang="en-US"/>
          </a:p>
        </p:txBody>
      </p:sp>
    </p:spTree>
    <p:extLst>
      <p:ext uri="{BB962C8B-B14F-4D97-AF65-F5344CB8AC3E}">
        <p14:creationId xmlns:p14="http://schemas.microsoft.com/office/powerpoint/2010/main" val="22346164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a summary of my questions and findings based on the data I used, and if I had more time, I’d examine demographic trends impacting military recruiting.</a:t>
            </a:r>
          </a:p>
          <a:p>
            <a:endParaRPr lang="en-US" dirty="0"/>
          </a:p>
          <a:p>
            <a:r>
              <a:rPr lang="en-US" dirty="0"/>
              <a:t>*GDP (Gross Domestic Product) is not specifically considered a demographic trend12345. However, demographic changes can influence the economy through factors such as living standards, savings rates, consumption, and investment.</a:t>
            </a:r>
          </a:p>
          <a:p>
            <a:r>
              <a:rPr lang="en-US" b="1" i="0" dirty="0">
                <a:solidFill>
                  <a:srgbClr val="202122"/>
                </a:solidFill>
                <a:effectLst/>
                <a:latin typeface="Arial" panose="020B0604020202020204" pitchFamily="34" charset="0"/>
              </a:rPr>
              <a:t>Military Occupational Specialty (MOS)</a:t>
            </a:r>
          </a:p>
          <a:p>
            <a:r>
              <a:rPr lang="en-US" b="1" i="0" dirty="0">
                <a:solidFill>
                  <a:srgbClr val="202122"/>
                </a:solidFill>
                <a:effectLst/>
                <a:latin typeface="Arial" panose="020B0604020202020204" pitchFamily="34" charset="0"/>
              </a:rPr>
              <a:t>Air Force Specialty Code (AFSC)</a:t>
            </a:r>
          </a:p>
          <a:p>
            <a:r>
              <a:rPr lang="en-US" b="1" i="0" dirty="0">
                <a:solidFill>
                  <a:srgbClr val="202122"/>
                </a:solidFill>
                <a:effectLst/>
                <a:latin typeface="Arial" panose="020B0604020202020204" pitchFamily="34" charset="0"/>
              </a:rPr>
              <a:t>Navy Enlisted Classification (NEC)</a:t>
            </a:r>
            <a:endParaRPr lang="en-US" dirty="0"/>
          </a:p>
        </p:txBody>
      </p:sp>
      <p:sp>
        <p:nvSpPr>
          <p:cNvPr id="4" name="Slide Number Placeholder 3"/>
          <p:cNvSpPr>
            <a:spLocks noGrp="1"/>
          </p:cNvSpPr>
          <p:nvPr>
            <p:ph type="sldNum" sz="quarter" idx="5"/>
          </p:nvPr>
        </p:nvSpPr>
        <p:spPr/>
        <p:txBody>
          <a:bodyPr/>
          <a:lstStyle/>
          <a:p>
            <a:fld id="{67209BEE-4569-42DE-B8F9-1F24A97561C4}" type="slidenum">
              <a:rPr lang="en-US" smtClean="0"/>
              <a:t>28</a:t>
            </a:fld>
            <a:endParaRPr lang="en-US"/>
          </a:p>
        </p:txBody>
      </p:sp>
    </p:spTree>
    <p:extLst>
      <p:ext uri="{BB962C8B-B14F-4D97-AF65-F5344CB8AC3E}">
        <p14:creationId xmlns:p14="http://schemas.microsoft.com/office/powerpoint/2010/main" val="42162766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conclusion, I really had a good time with this but the young folks depicted in this presentation was what this </a:t>
            </a:r>
            <a:r>
              <a:rPr lang="en-US"/>
              <a:t>project was all </a:t>
            </a:r>
            <a:r>
              <a:rPr lang="en-US" dirty="0"/>
              <a:t>about for me, so thank you for letting me share!</a:t>
            </a:r>
          </a:p>
        </p:txBody>
      </p:sp>
      <p:sp>
        <p:nvSpPr>
          <p:cNvPr id="4" name="Slide Number Placeholder 3"/>
          <p:cNvSpPr>
            <a:spLocks noGrp="1"/>
          </p:cNvSpPr>
          <p:nvPr>
            <p:ph type="sldNum" sz="quarter" idx="5"/>
          </p:nvPr>
        </p:nvSpPr>
        <p:spPr/>
        <p:txBody>
          <a:bodyPr/>
          <a:lstStyle/>
          <a:p>
            <a:fld id="{67209BEE-4569-42DE-B8F9-1F24A97561C4}" type="slidenum">
              <a:rPr lang="en-US" smtClean="0"/>
              <a:t>29</a:t>
            </a:fld>
            <a:endParaRPr lang="en-US"/>
          </a:p>
        </p:txBody>
      </p:sp>
    </p:spTree>
    <p:extLst>
      <p:ext uri="{BB962C8B-B14F-4D97-AF65-F5344CB8AC3E}">
        <p14:creationId xmlns:p14="http://schemas.microsoft.com/office/powerpoint/2010/main" val="198582546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I’ll open the floor to questions or comments.</a:t>
            </a:r>
          </a:p>
        </p:txBody>
      </p:sp>
      <p:sp>
        <p:nvSpPr>
          <p:cNvPr id="4" name="Slide Number Placeholder 3"/>
          <p:cNvSpPr>
            <a:spLocks noGrp="1"/>
          </p:cNvSpPr>
          <p:nvPr>
            <p:ph type="sldNum" sz="quarter" idx="5"/>
          </p:nvPr>
        </p:nvSpPr>
        <p:spPr/>
        <p:txBody>
          <a:bodyPr/>
          <a:lstStyle/>
          <a:p>
            <a:fld id="{67209BEE-4569-42DE-B8F9-1F24A97561C4}" type="slidenum">
              <a:rPr lang="en-US" smtClean="0"/>
              <a:t>30</a:t>
            </a:fld>
            <a:endParaRPr lang="en-US"/>
          </a:p>
        </p:txBody>
      </p:sp>
    </p:spTree>
    <p:extLst>
      <p:ext uri="{BB962C8B-B14F-4D97-AF65-F5344CB8AC3E}">
        <p14:creationId xmlns:p14="http://schemas.microsoft.com/office/powerpoint/2010/main" val="26325451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90FDCB-79F3-7BB5-6632-6C481D729D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B1C9B5-C221-A178-9C91-8AAA9569BF1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158324-8491-FC48-697F-7D500B120464}"/>
              </a:ext>
            </a:extLst>
          </p:cNvPr>
          <p:cNvSpPr>
            <a:spLocks noGrp="1"/>
          </p:cNvSpPr>
          <p:nvPr>
            <p:ph type="body" idx="1"/>
          </p:nvPr>
        </p:nvSpPr>
        <p:spPr/>
        <p:txBody>
          <a:bodyPr/>
          <a:lstStyle/>
          <a:p>
            <a:r>
              <a:rPr lang="en-US" dirty="0"/>
              <a:t>This quote is from the vice chairman of the Joint Chiefs, I had heard that same statistic used a lot when I was in the Army, that’s me in the corner, and for this project I wanted to unpack the statement and explore issues around enlisted recruiting for the entire Department of Defense. </a:t>
            </a:r>
          </a:p>
          <a:p>
            <a:endParaRPr lang="en-US" dirty="0"/>
          </a:p>
          <a:p>
            <a:r>
              <a:rPr lang="en-US" strike="sngStrike" dirty="0"/>
              <a:t>So I wanted to know explore issue around enlisted recruiting and determine if it was an issue across DoD or just the Army. </a:t>
            </a:r>
          </a:p>
          <a:p>
            <a:r>
              <a:rPr lang="en-US" strike="sngStrike" dirty="0"/>
              <a:t>when he was speaking at the </a:t>
            </a:r>
            <a:r>
              <a:rPr lang="en-US" b="0" i="0" strike="sngStrike" dirty="0">
                <a:solidFill>
                  <a:srgbClr val="717171"/>
                </a:solidFill>
                <a:effectLst/>
                <a:latin typeface="Lato" panose="020F0502020204030203" pitchFamily="34" charset="0"/>
              </a:rPr>
              <a:t>National Association of Collegiate Directors of Athletics and Affiliates Conference in 2018 in reference to military recruiting and the directors  recruiting those same college-aged students</a:t>
            </a:r>
            <a:r>
              <a:rPr lang="en-US" b="0" i="0" dirty="0">
                <a:solidFill>
                  <a:srgbClr val="717171"/>
                </a:solidFill>
                <a:effectLst/>
                <a:latin typeface="Lato" panose="020F0502020204030203" pitchFamily="34" charset="0"/>
              </a:rPr>
              <a:t>.</a:t>
            </a:r>
          </a:p>
          <a:p>
            <a:endParaRPr lang="en-US" b="0" i="0" dirty="0">
              <a:solidFill>
                <a:srgbClr val="717171"/>
              </a:solidFill>
              <a:effectLst/>
              <a:latin typeface="Lato" panose="020F0502020204030203" pitchFamily="34" charset="0"/>
            </a:endParaRPr>
          </a:p>
          <a:p>
            <a:endParaRPr lang="en-US" dirty="0"/>
          </a:p>
        </p:txBody>
      </p:sp>
      <p:sp>
        <p:nvSpPr>
          <p:cNvPr id="4" name="Slide Number Placeholder 3">
            <a:extLst>
              <a:ext uri="{FF2B5EF4-FFF2-40B4-BE49-F238E27FC236}">
                <a16:creationId xmlns:a16="http://schemas.microsoft.com/office/drawing/2014/main" id="{8094C5CC-6A8C-F574-B78A-F58DF4741F0E}"/>
              </a:ext>
            </a:extLst>
          </p:cNvPr>
          <p:cNvSpPr>
            <a:spLocks noGrp="1"/>
          </p:cNvSpPr>
          <p:nvPr>
            <p:ph type="sldNum" sz="quarter" idx="5"/>
          </p:nvPr>
        </p:nvSpPr>
        <p:spPr/>
        <p:txBody>
          <a:bodyPr/>
          <a:lstStyle/>
          <a:p>
            <a:fld id="{67209BEE-4569-42DE-B8F9-1F24A97561C4}" type="slidenum">
              <a:rPr lang="en-US" smtClean="0"/>
              <a:t>3</a:t>
            </a:fld>
            <a:endParaRPr lang="en-US"/>
          </a:p>
        </p:txBody>
      </p:sp>
    </p:spTree>
    <p:extLst>
      <p:ext uri="{BB962C8B-B14F-4D97-AF65-F5344CB8AC3E}">
        <p14:creationId xmlns:p14="http://schemas.microsoft.com/office/powerpoint/2010/main" val="2343871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this project:</a:t>
            </a:r>
          </a:p>
          <a:p>
            <a:r>
              <a:rPr lang="en-US" dirty="0"/>
              <a:t>-I will use DoD as an acronym for the Department of Defense</a:t>
            </a:r>
          </a:p>
          <a:p>
            <a:r>
              <a:rPr lang="en-US" dirty="0"/>
              <a:t>-I will use accession and enlistment or recruiting interchangeably</a:t>
            </a:r>
          </a:p>
          <a:p>
            <a:r>
              <a:rPr lang="en-US" dirty="0"/>
              <a:t>-You may hear me refer to the year from 2010-2020 as decade</a:t>
            </a:r>
          </a:p>
          <a:p>
            <a:r>
              <a:rPr lang="en-US" dirty="0"/>
              <a:t>-All years are fiscal years, annotated as FY on slides, with the exception noted below (next slide)</a:t>
            </a:r>
          </a:p>
          <a:p>
            <a:r>
              <a:rPr lang="en-US" dirty="0"/>
              <a:t>-GDPPC is measured in calendar years, and when comparing GDPPC to ENACC, I used the regular calendar year.</a:t>
            </a:r>
          </a:p>
          <a:p>
            <a:endParaRPr lang="en-US" dirty="0"/>
          </a:p>
        </p:txBody>
      </p:sp>
      <p:sp>
        <p:nvSpPr>
          <p:cNvPr id="4" name="Slide Number Placeholder 3"/>
          <p:cNvSpPr>
            <a:spLocks noGrp="1"/>
          </p:cNvSpPr>
          <p:nvPr>
            <p:ph type="sldNum" sz="quarter" idx="5"/>
          </p:nvPr>
        </p:nvSpPr>
        <p:spPr/>
        <p:txBody>
          <a:bodyPr/>
          <a:lstStyle/>
          <a:p>
            <a:fld id="{67209BEE-4569-42DE-B8F9-1F24A97561C4}" type="slidenum">
              <a:rPr lang="en-US" smtClean="0"/>
              <a:t>4</a:t>
            </a:fld>
            <a:endParaRPr lang="en-US"/>
          </a:p>
        </p:txBody>
      </p:sp>
    </p:spTree>
    <p:extLst>
      <p:ext uri="{BB962C8B-B14F-4D97-AF65-F5344CB8AC3E}">
        <p14:creationId xmlns:p14="http://schemas.microsoft.com/office/powerpoint/2010/main" val="2970822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examining Enlisted Accessions, I am going to start with the big picture, which is the Total Force.  The left pie chart represents the Total Force breakdown for FY2020.  The Total Force is an integrated approach to the national defense posture that combines Active Duty, Reserve Components, National Guard members, Civilians, and the Coast Guard as available resources for the readiness posture for the US.  </a:t>
            </a:r>
          </a:p>
          <a:p>
            <a:endParaRPr lang="en-US" sz="1200" dirty="0"/>
          </a:p>
          <a:p>
            <a:r>
              <a:rPr lang="en-US" sz="1200" dirty="0"/>
              <a:t>For this project, I am focusing on the AD component, which is the pie chart on the right, and you can see enlisted forces make up the majority of the </a:t>
            </a:r>
            <a:r>
              <a:rPr lang="en-US" dirty="0"/>
              <a:t>DoD AD forces. </a:t>
            </a:r>
          </a:p>
          <a:p>
            <a:endParaRPr lang="en-US" dirty="0"/>
          </a:p>
          <a:p>
            <a:r>
              <a:rPr lang="en-US" dirty="0"/>
              <a:t>The take-away from this slide is that is meeting targets for enlisted recruiting is important to the national defense posture due to the lag time needed to train quality leaders, and before you can lead, you have to join the team and learn to follow.  And joining the team is where enlisted accessions start.</a:t>
            </a:r>
          </a:p>
          <a:p>
            <a:endParaRPr lang="en-US" sz="1200" dirty="0"/>
          </a:p>
          <a:p>
            <a:endParaRPr lang="en-US" sz="1200" dirty="0"/>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was comprised of approximately 82 percent enlisted personnel (1,099,188), the largest share of the AD force, and 17.6 percent officers (234,634). The take-away from this slide is that is meeting enlisted recruiting target is important to the national defense posture due to the lag time needed to create/train quality leaders, and before you can lead, you have to join the team and learn to follow.  And joining the team is where enlisted accessions start.</a:t>
            </a:r>
          </a:p>
          <a:p>
            <a:endParaRPr lang="en-US" dirty="0"/>
          </a:p>
          <a:p>
            <a:r>
              <a:rPr lang="en-US" dirty="0"/>
              <a:t>Most folks are familiar with AD, Reservist, and NG service members, but I want to point out while Civilians are not a fighting force, they are essential to how the military functions, especially during conflicts and deployments.  Also, the Coast Guard is not normally a DoD asset.  They fall under DHS, the Department of Homeland Security, but they have important maritime skills and rolls and can augment any DoD assets.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For this project, I am focusing on the AD component, which is the pie chart on the right, and the largest portion of total forces.</a:t>
            </a:r>
            <a:r>
              <a:rPr lang="en-US" dirty="0"/>
              <a:t> The take-away from this slide is that is meeting enlisted recruiting target is important to the national defense posture due to the lag time needed to create/train quality leaders, but before you can lead, you have to join the team and learn to follow.  And joining the team is where enlisted accessions start.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endParaRPr lang="en-US" dirty="0"/>
          </a:p>
          <a:p>
            <a:r>
              <a:rPr lang="en-US" dirty="0"/>
              <a:t>DoD AD force was comprised of approximately 82 percent enlisted personnel (1,099,188) and 17.6 percent officers (234,634).  Again, this project is focused on enlisted recruitment.  When enlisted accesses decrease, this bubble travels through the system.  The Pentagon can try to access more people in subsequent years, but runs the risk of creating deleterious effects on training and the general readiness of the force. It takes time to grow leaders and in the best case scenario, DoD has that time, but as </a:t>
            </a:r>
            <a:r>
              <a:rPr lang="en-US" b="0" i="0" dirty="0">
                <a:solidFill>
                  <a:srgbClr val="3A3A3A"/>
                </a:solidFill>
                <a:effectLst/>
                <a:latin typeface="Open Sans" panose="020B0606030504020204" pitchFamily="34" charset="0"/>
              </a:rPr>
              <a:t>former </a:t>
            </a:r>
            <a:r>
              <a:rPr lang="en-US" b="0" i="0" u="none" strike="noStrike" dirty="0">
                <a:solidFill>
                  <a:srgbClr val="3A3A3A"/>
                </a:solidFill>
                <a:effectLst/>
                <a:latin typeface="Open Sans" panose="020B0606030504020204" pitchFamily="34" charset="0"/>
                <a:hlinkClick r:id="rId3"/>
              </a:rPr>
              <a:t>Defense Secretary Donald Rumsfeld</a:t>
            </a:r>
            <a:r>
              <a:rPr lang="en-US" b="0" i="0" dirty="0">
                <a:solidFill>
                  <a:srgbClr val="3A3A3A"/>
                </a:solidFill>
                <a:effectLst/>
                <a:latin typeface="Open Sans" panose="020B0606030504020204" pitchFamily="34" charset="0"/>
              </a:rPr>
              <a:t> stated</a:t>
            </a:r>
            <a:r>
              <a:rPr lang="en-US" dirty="0"/>
              <a:t>, and I’m paraphrasing, you go to war with the Army, Navy, Air Force, Marine Corps you have, not the force you might want to have at a later time. </a:t>
            </a:r>
          </a:p>
          <a:p>
            <a:endParaRPr lang="en-US" dirty="0"/>
          </a:p>
          <a:p>
            <a:r>
              <a:rPr lang="en-US" dirty="0"/>
              <a:t>My point is meeting accession targets is important to the national defense posture due to the lag time needed to create/train quality leaders, and Non Commission officers are the bulk of Enlisted Service Members.  You have junior enlisted, junior NCOs and senior NCOs, noncommissioned officers all in the bright blue. But before you can lead, before you can become an NCO, you have to join the team and learn to follow.  And joining the team is where enlisted accessions start.</a:t>
            </a:r>
          </a:p>
          <a:p>
            <a:endParaRPr lang="en-US" dirty="0"/>
          </a:p>
          <a:p>
            <a:endParaRPr lang="en-US" dirty="0"/>
          </a:p>
          <a:p>
            <a:r>
              <a:rPr lang="en-US" dirty="0"/>
              <a:t>Total Force Definition</a:t>
            </a:r>
          </a:p>
          <a:p>
            <a:r>
              <a:rPr lang="en-US" dirty="0"/>
              <a:t>The Total Force refers to an integrated approach to the national defense posture that combines active duty, Reserve Components, National Guard members, Civilians, and the Coast Guard, and Policy is the Department of Defense policy of using reserve component forces as the primary and essential augmentation for the active component force in any medium to large deployment of forces.</a:t>
            </a:r>
          </a:p>
          <a:p>
            <a:r>
              <a:rPr lang="en-US" dirty="0"/>
              <a:t>The Ready Reserve is a U.S. Department of Defense program which maintains a pool of trained service members that may be recalled to active duty should the need arise. It is composed of service members that are contracted to serve in the Ready Reserve for a specified period of time as a reservist or in active duty status. Members of the Ready Reserve are required to be prepared for mobilization or re-activation within a specified period of time, maintain a serviceable uniform, and maintain a degree of fitness.</a:t>
            </a:r>
          </a:p>
          <a:p>
            <a:r>
              <a:rPr lang="en-US" dirty="0"/>
              <a:t>The retired reserve contains the military's retired members who have put in at least 20 years of active duty service. These members are not discharged and, as such, may be called back to active service under certain circumstances, such as war or national emergency.</a:t>
            </a:r>
          </a:p>
          <a:p>
            <a:r>
              <a:rPr lang="en-US" dirty="0"/>
              <a:t>For officers who do not choose whether or not to stay in the Active Reserve, membership in the Standby Reserve is limited to one year, after which they must determine if they are transferring to the Individual Ready Reserve, or to a drilling unit. The Standby Reserve is also used for personnel who have been designated key civilian employees, or who have a temporary hardship or disability. As such, they are not required to perform training and are not a part of units, but create a pool of trained individuals who could be mobilized if necessary as a last resort to fill manpower needs in specific skills.</a:t>
            </a:r>
          </a:p>
          <a:p>
            <a:endParaRPr lang="en-US" dirty="0"/>
          </a:p>
        </p:txBody>
      </p:sp>
      <p:sp>
        <p:nvSpPr>
          <p:cNvPr id="4" name="Slide Number Placeholder 3"/>
          <p:cNvSpPr>
            <a:spLocks noGrp="1"/>
          </p:cNvSpPr>
          <p:nvPr>
            <p:ph type="sldNum" sz="quarter" idx="5"/>
          </p:nvPr>
        </p:nvSpPr>
        <p:spPr/>
        <p:txBody>
          <a:bodyPr/>
          <a:lstStyle/>
          <a:p>
            <a:fld id="{67209BEE-4569-42DE-B8F9-1F24A97561C4}" type="slidenum">
              <a:rPr lang="en-US" smtClean="0"/>
              <a:t>5</a:t>
            </a:fld>
            <a:endParaRPr lang="en-US"/>
          </a:p>
        </p:txBody>
      </p:sp>
    </p:spTree>
    <p:extLst>
      <p:ext uri="{BB962C8B-B14F-4D97-AF65-F5344CB8AC3E}">
        <p14:creationId xmlns:p14="http://schemas.microsoft.com/office/powerpoint/2010/main" val="13291671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73F747-C6CF-3449-FC3D-757EF929E3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903E00-6B4B-4DF0-BD1D-25B6442AB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423F54-29BD-CA50-F586-B8C8DFCAD264}"/>
              </a:ext>
            </a:extLst>
          </p:cNvPr>
          <p:cNvSpPr>
            <a:spLocks noGrp="1"/>
          </p:cNvSpPr>
          <p:nvPr>
            <p:ph type="body" idx="1"/>
          </p:nvPr>
        </p:nvSpPr>
        <p:spPr/>
        <p:txBody>
          <a:bodyPr/>
          <a:lstStyle/>
          <a:p>
            <a:r>
              <a:rPr lang="en-US" dirty="0"/>
              <a:t>These are my three project questions and findings from the data and now I am going to share my questions and findings in detail.</a:t>
            </a:r>
          </a:p>
        </p:txBody>
      </p:sp>
      <p:sp>
        <p:nvSpPr>
          <p:cNvPr id="4" name="Slide Number Placeholder 3">
            <a:extLst>
              <a:ext uri="{FF2B5EF4-FFF2-40B4-BE49-F238E27FC236}">
                <a16:creationId xmlns:a16="http://schemas.microsoft.com/office/drawing/2014/main" id="{C66402A7-4A91-EA9B-E616-7421F18B8EC5}"/>
              </a:ext>
            </a:extLst>
          </p:cNvPr>
          <p:cNvSpPr>
            <a:spLocks noGrp="1"/>
          </p:cNvSpPr>
          <p:nvPr>
            <p:ph type="sldNum" sz="quarter" idx="5"/>
          </p:nvPr>
        </p:nvSpPr>
        <p:spPr/>
        <p:txBody>
          <a:bodyPr/>
          <a:lstStyle/>
          <a:p>
            <a:fld id="{67209BEE-4569-42DE-B8F9-1F24A97561C4}" type="slidenum">
              <a:rPr lang="en-US" smtClean="0"/>
              <a:t>6</a:t>
            </a:fld>
            <a:endParaRPr lang="en-US"/>
          </a:p>
        </p:txBody>
      </p:sp>
    </p:spTree>
    <p:extLst>
      <p:ext uri="{BB962C8B-B14F-4D97-AF65-F5344CB8AC3E}">
        <p14:creationId xmlns:p14="http://schemas.microsoft.com/office/powerpoint/2010/main" val="27646987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are the recruiting trends over time in the US</a:t>
            </a:r>
          </a:p>
        </p:txBody>
      </p:sp>
      <p:sp>
        <p:nvSpPr>
          <p:cNvPr id="4" name="Slide Number Placeholder 3"/>
          <p:cNvSpPr>
            <a:spLocks noGrp="1"/>
          </p:cNvSpPr>
          <p:nvPr>
            <p:ph type="sldNum" sz="quarter" idx="5"/>
          </p:nvPr>
        </p:nvSpPr>
        <p:spPr/>
        <p:txBody>
          <a:bodyPr/>
          <a:lstStyle/>
          <a:p>
            <a:fld id="{67209BEE-4569-42DE-B8F9-1F24A97561C4}" type="slidenum">
              <a:rPr lang="en-US" smtClean="0"/>
              <a:t>7</a:t>
            </a:fld>
            <a:endParaRPr lang="en-US"/>
          </a:p>
        </p:txBody>
      </p:sp>
    </p:spTree>
    <p:extLst>
      <p:ext uri="{BB962C8B-B14F-4D97-AF65-F5344CB8AC3E}">
        <p14:creationId xmlns:p14="http://schemas.microsoft.com/office/powerpoint/2010/main" val="2101975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4D8BF-4500-103E-EA4B-FD879C4E66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3B3EE1-7D21-FAC0-D152-0162211F48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15BCB9-4AF7-B224-9D9D-A6350F6746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#Here is a snapshot of enlisted data from 1954 to 2020, for 18-year-olds, the typical target audience for recruiters.  This data indicates a general decline in enlisted accessions across 6 decades for AD forces, except for the significant spike at 954-55 during the Korean Conflict, and from 1965-1970. due to the Vietnam Conflict. From 1948 until 1973, DoD used conscription or the draft during both peacetime and periods of conflict, so this doesn’t represent the all-volunteer force of today.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#https://www.cna.org/pop-rep/2019/appendixd/d_01.html#Accessions reported for 1954-1963 include males only; including females would increase accessions by less than 2 percent.	#Source: Military data are provided by the Defense Manpower Data Center (DMDC).  Civilian data prior to 1989 represent calendar year.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#I found anecdotal evidence that volunteer enlistment did increase among Black and Latino men, due in part to policies designed to attract recruits, #such as equal access to the benefits of the GI bill at local levels and the 1966 Veterans Readjustment Benefits Act, #which provided education benefits, home and farm loans, employment counseling and placement services for Vietnam Veterans. However, it is more likely these number represent those drafted AND volunteers, but without access to additional data, I cannot adequately address this spike.  </a:t>
            </a:r>
          </a:p>
          <a:p>
            <a:endParaRPr lang="en-US" dirty="0"/>
          </a:p>
        </p:txBody>
      </p:sp>
      <p:sp>
        <p:nvSpPr>
          <p:cNvPr id="4" name="Slide Number Placeholder 3">
            <a:extLst>
              <a:ext uri="{FF2B5EF4-FFF2-40B4-BE49-F238E27FC236}">
                <a16:creationId xmlns:a16="http://schemas.microsoft.com/office/drawing/2014/main" id="{74B460D8-4A66-38F8-3DD0-0F2E3BC8788F}"/>
              </a:ext>
            </a:extLst>
          </p:cNvPr>
          <p:cNvSpPr>
            <a:spLocks noGrp="1"/>
          </p:cNvSpPr>
          <p:nvPr>
            <p:ph type="sldNum" sz="quarter" idx="5"/>
          </p:nvPr>
        </p:nvSpPr>
        <p:spPr/>
        <p:txBody>
          <a:bodyPr/>
          <a:lstStyle/>
          <a:p>
            <a:fld id="{67209BEE-4569-42DE-B8F9-1F24A97561C4}" type="slidenum">
              <a:rPr lang="en-US" smtClean="0"/>
              <a:t>8</a:t>
            </a:fld>
            <a:endParaRPr lang="en-US"/>
          </a:p>
        </p:txBody>
      </p:sp>
    </p:spTree>
    <p:extLst>
      <p:ext uri="{BB962C8B-B14F-4D97-AF65-F5344CB8AC3E}">
        <p14:creationId xmlns:p14="http://schemas.microsoft.com/office/powerpoint/2010/main" val="2597860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This chart shows the post Vietnam enlisted accession posture through 2020 for the US and is depicts the same trend of declining accessions.  Additionally, while the red line show those entering the US military, the blue line shows those who tried to enter, but for whatever reason, did not.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So not only does this show a decline in numbers of entrants, it also shows a similar decline in applicants.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#I couldn’t find separate volunteer data until the early 70s because From 1948 until 1973, during both peacetime and periods of conflict, #men were drafted to fill vacancies in the armed forces which could not be filled through voluntary means. #Draft (or induction/conscription) authority expired in 1973, but the Selective Service System remained in existence in “standby” to support #the all-volunteer force in case of an emergency. #Registration was suspended early in 1975 and the Selective Service System entered into “deep </a:t>
            </a:r>
            <a:r>
              <a:rPr kumimoji="0" lang="en-US" sz="1200" b="0" i="0" u="none" strike="noStrike" kern="1200" cap="none" spc="0" normalizeH="0" baseline="0" noProof="0" dirty="0" err="1">
                <a:ln>
                  <a:noFill/>
                </a:ln>
                <a:solidFill>
                  <a:prstClr val="black"/>
                </a:solidFill>
                <a:effectLst/>
                <a:uLnTx/>
                <a:uFillTx/>
                <a:latin typeface="Aptos" panose="02110004020202020204"/>
                <a:ea typeface="+mn-ea"/>
                <a:cs typeface="+mn-cs"/>
              </a:rPr>
              <a:t>standby”.#https</a:t>
            </a:r>
            <a:r>
              <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rPr>
              <a:t>://www.sss.gov/history-and-records/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Aptos" panose="02110004020202020204"/>
              <a:ea typeface="+mn-ea"/>
              <a:cs typeface="+mn-cs"/>
            </a:endParaRPr>
          </a:p>
          <a:p>
            <a:endParaRPr lang="en-US" dirty="0"/>
          </a:p>
        </p:txBody>
      </p:sp>
      <p:sp>
        <p:nvSpPr>
          <p:cNvPr id="4" name="Slide Number Placeholder 3"/>
          <p:cNvSpPr>
            <a:spLocks noGrp="1"/>
          </p:cNvSpPr>
          <p:nvPr>
            <p:ph type="sldNum" sz="quarter" idx="5"/>
          </p:nvPr>
        </p:nvSpPr>
        <p:spPr/>
        <p:txBody>
          <a:bodyPr/>
          <a:lstStyle/>
          <a:p>
            <a:fld id="{67209BEE-4569-42DE-B8F9-1F24A97561C4}" type="slidenum">
              <a:rPr lang="en-US" smtClean="0"/>
              <a:t>9</a:t>
            </a:fld>
            <a:endParaRPr lang="en-US"/>
          </a:p>
        </p:txBody>
      </p:sp>
    </p:spTree>
    <p:extLst>
      <p:ext uri="{BB962C8B-B14F-4D97-AF65-F5344CB8AC3E}">
        <p14:creationId xmlns:p14="http://schemas.microsoft.com/office/powerpoint/2010/main" val="2182964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903EA-BDFB-C6C7-6D6C-E0344BE7671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5A226790-C323-BFDF-D213-F277EDB739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6DE4678-D22F-4CE8-1C28-E679CE976EAC}"/>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5" name="Footer Placeholder 4">
            <a:extLst>
              <a:ext uri="{FF2B5EF4-FFF2-40B4-BE49-F238E27FC236}">
                <a16:creationId xmlns:a16="http://schemas.microsoft.com/office/drawing/2014/main" id="{99025B6A-415E-E56D-A4EE-233957F2CB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D8D4A2-30C6-2E68-647A-74F7CC9028F6}"/>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31211150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786DD6-8EB5-F9CA-D258-9BFAB242E15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7D93D98-4317-7ABD-78F5-191C012096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ECA6EB-409A-76A9-BB09-0B011A45C602}"/>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5" name="Footer Placeholder 4">
            <a:extLst>
              <a:ext uri="{FF2B5EF4-FFF2-40B4-BE49-F238E27FC236}">
                <a16:creationId xmlns:a16="http://schemas.microsoft.com/office/drawing/2014/main" id="{4009DD73-E59C-D8D2-78F0-76AB2AF4A1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9AF2FC1-9B1F-7457-ED40-29528ED44773}"/>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2088846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B4A3386-D8DA-1141-72AE-02457E7941E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F86D60A-531B-34AC-296F-89325F9986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10DD256-D226-890E-3385-D7D9C34BF3F9}"/>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5" name="Footer Placeholder 4">
            <a:extLst>
              <a:ext uri="{FF2B5EF4-FFF2-40B4-BE49-F238E27FC236}">
                <a16:creationId xmlns:a16="http://schemas.microsoft.com/office/drawing/2014/main" id="{4969F29D-E2B9-33B3-450B-D8B6814766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360369-5472-9703-AA2C-53BCF0960025}"/>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31596856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34725-D60D-2EBF-CD91-EDE1CD25F2A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90C4ECD-B483-C4B8-4C8E-6CF4D262F4E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09A02F-60CE-58CB-BE66-48951E897EEC}"/>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5" name="Footer Placeholder 4">
            <a:extLst>
              <a:ext uri="{FF2B5EF4-FFF2-40B4-BE49-F238E27FC236}">
                <a16:creationId xmlns:a16="http://schemas.microsoft.com/office/drawing/2014/main" id="{603E7CFB-163D-538B-9B83-77C96319F5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9B7D00A-B568-83D4-48A9-E9FAB962DA60}"/>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402897685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2A5722-BF39-430B-52C4-6EAD4BEBACE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E8C3B47-9AAC-2736-63CC-2595EBF5E7F0}"/>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B64AAF6-B3F4-E326-2E99-A3421CC3C171}"/>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5" name="Footer Placeholder 4">
            <a:extLst>
              <a:ext uri="{FF2B5EF4-FFF2-40B4-BE49-F238E27FC236}">
                <a16:creationId xmlns:a16="http://schemas.microsoft.com/office/drawing/2014/main" id="{2464E7B9-4C95-B645-341A-9051A8F054C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09F7F-2799-9B79-0026-C1424806DBB4}"/>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10449560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69FE52-E204-DF15-D32C-D326A3661B6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185F71-902E-E7B1-DB6C-914B2CCA2DA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086D415-37A7-DB05-8868-1D70E32D6AB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11F36-CB21-7B1B-7994-06DC83530316}"/>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6" name="Footer Placeholder 5">
            <a:extLst>
              <a:ext uri="{FF2B5EF4-FFF2-40B4-BE49-F238E27FC236}">
                <a16:creationId xmlns:a16="http://schemas.microsoft.com/office/drawing/2014/main" id="{80B0D5E4-1C64-D122-3768-FFD4009CE39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DB6C40-41F4-1874-1C43-0E4DD99F2173}"/>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4228541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418C-4BF8-90D4-BA75-127D335DEC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EE2A2F5-030E-1834-AC50-2DBF8FB0D4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D0DFF2-C092-9828-E7F5-18986C9F1D4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005C59C-BD45-36EA-3415-75D6A9F56F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320C20D-92C1-6EA2-3507-C5E5F999EA3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9CB7605-F1ED-E1CF-098F-8D8908479D29}"/>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8" name="Footer Placeholder 7">
            <a:extLst>
              <a:ext uri="{FF2B5EF4-FFF2-40B4-BE49-F238E27FC236}">
                <a16:creationId xmlns:a16="http://schemas.microsoft.com/office/drawing/2014/main" id="{97806153-FECA-11D0-A827-71583F15076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0771782-626B-CE0B-7734-BC50181351EE}"/>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38948915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440CF-6EF6-06DB-3FD6-A5A0CFB9DC6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3094684-7D82-89AC-6DD4-01A14E512777}"/>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4" name="Footer Placeholder 3">
            <a:extLst>
              <a:ext uri="{FF2B5EF4-FFF2-40B4-BE49-F238E27FC236}">
                <a16:creationId xmlns:a16="http://schemas.microsoft.com/office/drawing/2014/main" id="{4552452E-14EA-22D3-B80E-D7D7E978A1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BC6A389-95B5-5418-E70D-BEEC182DCF58}"/>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222590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6E58C7E-4308-D01F-2DB4-EA4117AE11A2}"/>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3" name="Footer Placeholder 2">
            <a:extLst>
              <a:ext uri="{FF2B5EF4-FFF2-40B4-BE49-F238E27FC236}">
                <a16:creationId xmlns:a16="http://schemas.microsoft.com/office/drawing/2014/main" id="{985A7C72-F870-0E9B-E6B3-3A5B63AC84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1B2CB78-3CDA-A8EB-D488-CAE3B5BE9CC4}"/>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20142908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E4CAF-0C86-862A-D6DC-184D68B4FC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85B0EDE-19C8-0CC4-F80D-D2B9170F18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535C6F1-BA19-7F1C-6EA5-42117A6A66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BA36555-1BA9-322E-B4A3-8DBEA4978FBD}"/>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6" name="Footer Placeholder 5">
            <a:extLst>
              <a:ext uri="{FF2B5EF4-FFF2-40B4-BE49-F238E27FC236}">
                <a16:creationId xmlns:a16="http://schemas.microsoft.com/office/drawing/2014/main" id="{8EE81FFE-E617-EF58-ADB7-923B74A46BB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7093B09-9260-F4AC-BE8D-4CB58E25E480}"/>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29290256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329993-5012-B42F-E76A-E44E4700F6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B77F359-6BC6-A760-F059-A1E9D3ABFE2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894633D-123C-F0CF-F9AC-FBEBA10D46E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BB27771-561F-7D91-8B79-F57A1A59FBAE}"/>
              </a:ext>
            </a:extLst>
          </p:cNvPr>
          <p:cNvSpPr>
            <a:spLocks noGrp="1"/>
          </p:cNvSpPr>
          <p:nvPr>
            <p:ph type="dt" sz="half" idx="10"/>
          </p:nvPr>
        </p:nvSpPr>
        <p:spPr/>
        <p:txBody>
          <a:bodyPr/>
          <a:lstStyle/>
          <a:p>
            <a:fld id="{12DBFF78-0791-4D7A-87A4-88A42066B383}" type="datetimeFigureOut">
              <a:rPr lang="en-US" smtClean="0"/>
              <a:t>12/20/2024</a:t>
            </a:fld>
            <a:endParaRPr lang="en-US"/>
          </a:p>
        </p:txBody>
      </p:sp>
      <p:sp>
        <p:nvSpPr>
          <p:cNvPr id="6" name="Footer Placeholder 5">
            <a:extLst>
              <a:ext uri="{FF2B5EF4-FFF2-40B4-BE49-F238E27FC236}">
                <a16:creationId xmlns:a16="http://schemas.microsoft.com/office/drawing/2014/main" id="{B5A21DAD-5037-1DDA-3AB7-9D7F99B600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89233A-2307-E2B1-1A3A-EF13B10B5808}"/>
              </a:ext>
            </a:extLst>
          </p:cNvPr>
          <p:cNvSpPr>
            <a:spLocks noGrp="1"/>
          </p:cNvSpPr>
          <p:nvPr>
            <p:ph type="sldNum" sz="quarter" idx="12"/>
          </p:nvPr>
        </p:nvSpPr>
        <p:spPr/>
        <p:txBody>
          <a:bodyPr/>
          <a:lstStyle/>
          <a:p>
            <a:fld id="{2D20F06D-9D17-40CE-BF9F-4C42BC67EFD7}" type="slidenum">
              <a:rPr lang="en-US" smtClean="0"/>
              <a:t>‹#›</a:t>
            </a:fld>
            <a:endParaRPr lang="en-US"/>
          </a:p>
        </p:txBody>
      </p:sp>
    </p:spTree>
    <p:extLst>
      <p:ext uri="{BB962C8B-B14F-4D97-AF65-F5344CB8AC3E}">
        <p14:creationId xmlns:p14="http://schemas.microsoft.com/office/powerpoint/2010/main" val="13660819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9720FD8-D798-5AE4-2075-7B95D47BA66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A6022BA-580F-8F4F-280B-8FC5188D7DF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F4BC37-15BF-95CE-FA97-7B20C1E04C7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12DBFF78-0791-4D7A-87A4-88A42066B383}" type="datetimeFigureOut">
              <a:rPr lang="en-US" smtClean="0"/>
              <a:t>12/20/2024</a:t>
            </a:fld>
            <a:endParaRPr lang="en-US"/>
          </a:p>
        </p:txBody>
      </p:sp>
      <p:sp>
        <p:nvSpPr>
          <p:cNvPr id="5" name="Footer Placeholder 4">
            <a:extLst>
              <a:ext uri="{FF2B5EF4-FFF2-40B4-BE49-F238E27FC236}">
                <a16:creationId xmlns:a16="http://schemas.microsoft.com/office/drawing/2014/main" id="{DD6082AB-FC0A-F7FD-6ED1-D24CF5B0C3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9DE0339-B885-5EE0-27CF-F95EDE14082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D20F06D-9D17-40CE-BF9F-4C42BC67EFD7}" type="slidenum">
              <a:rPr lang="en-US" smtClean="0"/>
              <a:t>‹#›</a:t>
            </a:fld>
            <a:endParaRPr lang="en-US"/>
          </a:p>
        </p:txBody>
      </p:sp>
    </p:spTree>
    <p:extLst>
      <p:ext uri="{BB962C8B-B14F-4D97-AF65-F5344CB8AC3E}">
        <p14:creationId xmlns:p14="http://schemas.microsoft.com/office/powerpoint/2010/main" val="15464988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hyperlink" Target="https://www.defense.gov/News/News-Stories/Article/Article/1563848/vice-chairman-salutes-the-1-percent-of-population-that-serves/"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silhouette of a person saluting&#10;&#10;Description automatically generated">
            <a:extLst>
              <a:ext uri="{FF2B5EF4-FFF2-40B4-BE49-F238E27FC236}">
                <a16:creationId xmlns:a16="http://schemas.microsoft.com/office/drawing/2014/main" id="{C4AE62B3-F54D-0F48-85DD-B8387E406710}"/>
              </a:ext>
            </a:extLst>
          </p:cNvPr>
          <p:cNvPicPr>
            <a:picLocks noChangeAspect="1"/>
          </p:cNvPicPr>
          <p:nvPr/>
        </p:nvPicPr>
        <p:blipFill>
          <a:blip r:embed="rId3"/>
          <a:srcRect b="3452"/>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2403DD30-08F4-4230-A579-857D5F21E243}"/>
              </a:ext>
            </a:extLst>
          </p:cNvPr>
          <p:cNvSpPr txBox="1"/>
          <p:nvPr/>
        </p:nvSpPr>
        <p:spPr>
          <a:xfrm>
            <a:off x="1226863" y="175592"/>
            <a:ext cx="9992351" cy="2123658"/>
          </a:xfrm>
          <a:prstGeom prst="rect">
            <a:avLst/>
          </a:prstGeom>
          <a:noFill/>
        </p:spPr>
        <p:txBody>
          <a:bodyPr wrap="none" rtlCol="0">
            <a:spAutoFit/>
          </a:bodyPr>
          <a:lstStyle/>
          <a:p>
            <a:pPr algn="ctr"/>
            <a:r>
              <a:rPr lang="en-US" sz="6600" b="1" dirty="0">
                <a:solidFill>
                  <a:srgbClr val="C00000"/>
                </a:solidFill>
              </a:rPr>
              <a:t>UNITED STATES MILITARY </a:t>
            </a:r>
          </a:p>
          <a:p>
            <a:pPr algn="ctr"/>
            <a:r>
              <a:rPr lang="en-US" sz="6600" b="1" dirty="0">
                <a:solidFill>
                  <a:srgbClr val="C00000"/>
                </a:solidFill>
              </a:rPr>
              <a:t>ENLISTED ACCESSIONS</a:t>
            </a:r>
          </a:p>
        </p:txBody>
      </p:sp>
      <p:sp>
        <p:nvSpPr>
          <p:cNvPr id="3" name="TextBox 2">
            <a:extLst>
              <a:ext uri="{FF2B5EF4-FFF2-40B4-BE49-F238E27FC236}">
                <a16:creationId xmlns:a16="http://schemas.microsoft.com/office/drawing/2014/main" id="{49A4BF3C-4A1E-3A2D-BE85-6D0191F9986D}"/>
              </a:ext>
            </a:extLst>
          </p:cNvPr>
          <p:cNvSpPr txBox="1"/>
          <p:nvPr/>
        </p:nvSpPr>
        <p:spPr>
          <a:xfrm>
            <a:off x="1643247" y="5141535"/>
            <a:ext cx="9029971" cy="584775"/>
          </a:xfrm>
          <a:prstGeom prst="rect">
            <a:avLst/>
          </a:prstGeom>
          <a:noFill/>
        </p:spPr>
        <p:txBody>
          <a:bodyPr wrap="none" rtlCol="0">
            <a:spAutoFit/>
          </a:bodyPr>
          <a:lstStyle/>
          <a:p>
            <a:pPr algn="ctr"/>
            <a:r>
              <a:rPr lang="en-US" sz="3200" b="1" dirty="0"/>
              <a:t>NASHVILLE SOFTWARE SCHOOL </a:t>
            </a:r>
            <a:r>
              <a:rPr lang="en-US" sz="3200" b="1"/>
              <a:t>CLASS DDA-14</a:t>
            </a:r>
            <a:endParaRPr lang="en-US" sz="3200" b="1" dirty="0"/>
          </a:p>
        </p:txBody>
      </p:sp>
    </p:spTree>
    <p:extLst>
      <p:ext uri="{BB962C8B-B14F-4D97-AF65-F5344CB8AC3E}">
        <p14:creationId xmlns:p14="http://schemas.microsoft.com/office/powerpoint/2010/main" val="13424891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A2A41D6-3C4F-4A8E-F73C-8E117B3325E9}"/>
              </a:ext>
            </a:extLst>
          </p:cNvPr>
          <p:cNvGrpSpPr/>
          <p:nvPr/>
        </p:nvGrpSpPr>
        <p:grpSpPr>
          <a:xfrm>
            <a:off x="152579" y="1500960"/>
            <a:ext cx="1979770" cy="3742006"/>
            <a:chOff x="221564" y="1557997"/>
            <a:chExt cx="2859261" cy="3742006"/>
          </a:xfrm>
        </p:grpSpPr>
        <p:sp>
          <p:nvSpPr>
            <p:cNvPr id="4" name="Arrow: Pentagon 3">
              <a:extLst>
                <a:ext uri="{FF2B5EF4-FFF2-40B4-BE49-F238E27FC236}">
                  <a16:creationId xmlns:a16="http://schemas.microsoft.com/office/drawing/2014/main" id="{01CBAF52-6CFE-492F-936D-E9400B9DFB74}"/>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83862E95-9925-E13F-AF44-1D4FED320C2B}"/>
                </a:ext>
              </a:extLst>
            </p:cNvPr>
            <p:cNvSpPr txBox="1"/>
            <p:nvPr/>
          </p:nvSpPr>
          <p:spPr>
            <a:xfrm>
              <a:off x="221565" y="2380173"/>
              <a:ext cx="2370143" cy="1938992"/>
            </a:xfrm>
            <a:prstGeom prst="rect">
              <a:avLst/>
            </a:prstGeom>
            <a:noFill/>
          </p:spPr>
          <p:txBody>
            <a:bodyPr wrap="square">
              <a:spAutoFit/>
            </a:bodyPr>
            <a:lstStyle/>
            <a:p>
              <a:r>
                <a:rPr lang="en-US" sz="2000" b="1" dirty="0">
                  <a:solidFill>
                    <a:schemeClr val="bg1"/>
                  </a:solidFill>
                </a:rPr>
                <a:t>PQ1: What are the Enlisted Accession trends over time? </a:t>
              </a:r>
            </a:p>
          </p:txBody>
        </p:sp>
      </p:grpSp>
      <p:pic>
        <p:nvPicPr>
          <p:cNvPr id="8" name="Picture 7">
            <a:extLst>
              <a:ext uri="{FF2B5EF4-FFF2-40B4-BE49-F238E27FC236}">
                <a16:creationId xmlns:a16="http://schemas.microsoft.com/office/drawing/2014/main" id="{76CF0753-BB06-0D9F-4FE3-B306246B72C0}"/>
              </a:ext>
            </a:extLst>
          </p:cNvPr>
          <p:cNvPicPr>
            <a:picLocks noChangeAspect="1"/>
          </p:cNvPicPr>
          <p:nvPr/>
        </p:nvPicPr>
        <p:blipFill>
          <a:blip r:embed="rId3"/>
          <a:srcRect l="15629" t="28225" r="33619" b="6147"/>
          <a:stretch/>
        </p:blipFill>
        <p:spPr>
          <a:xfrm>
            <a:off x="2660075" y="1133652"/>
            <a:ext cx="7172695" cy="5747256"/>
          </a:xfrm>
          <a:prstGeom prst="rect">
            <a:avLst/>
          </a:prstGeom>
        </p:spPr>
      </p:pic>
      <p:sp>
        <p:nvSpPr>
          <p:cNvPr id="9" name="TextBox 8">
            <a:extLst>
              <a:ext uri="{FF2B5EF4-FFF2-40B4-BE49-F238E27FC236}">
                <a16:creationId xmlns:a16="http://schemas.microsoft.com/office/drawing/2014/main" id="{D3E5C12E-ACCA-1D91-63FE-746927C3B22C}"/>
              </a:ext>
            </a:extLst>
          </p:cNvPr>
          <p:cNvSpPr txBox="1"/>
          <p:nvPr/>
        </p:nvSpPr>
        <p:spPr>
          <a:xfrm>
            <a:off x="0" y="12281"/>
            <a:ext cx="12192000" cy="1200329"/>
          </a:xfrm>
          <a:prstGeom prst="rect">
            <a:avLst/>
          </a:prstGeom>
          <a:noFill/>
        </p:spPr>
        <p:txBody>
          <a:bodyPr wrap="square" rtlCol="0">
            <a:spAutoFit/>
          </a:bodyPr>
          <a:lstStyle/>
          <a:p>
            <a:pPr algn="ctr"/>
            <a:r>
              <a:rPr lang="en-US" sz="3600" b="1" dirty="0"/>
              <a:t>NUMBER OF CIVILANS AGED 18-24 VS THOSE ENLISTING IN THE US ARMED FORCES  FY2010-2020</a:t>
            </a:r>
          </a:p>
        </p:txBody>
      </p:sp>
    </p:spTree>
    <p:extLst>
      <p:ext uri="{BB962C8B-B14F-4D97-AF65-F5344CB8AC3E}">
        <p14:creationId xmlns:p14="http://schemas.microsoft.com/office/powerpoint/2010/main" val="33084077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3FD76D6-60B4-9386-B58F-07DE4E2F61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78D0A3-EA4A-014D-7FFF-A9C7D1F635CD}"/>
              </a:ext>
            </a:extLst>
          </p:cNvPr>
          <p:cNvPicPr>
            <a:picLocks noChangeAspect="1"/>
          </p:cNvPicPr>
          <p:nvPr/>
        </p:nvPicPr>
        <p:blipFill>
          <a:blip r:embed="rId3"/>
          <a:stretch>
            <a:fillRect/>
          </a:stretch>
        </p:blipFill>
        <p:spPr>
          <a:xfrm>
            <a:off x="0" y="10256"/>
            <a:ext cx="12192000" cy="6837487"/>
          </a:xfrm>
          <a:prstGeom prst="rect">
            <a:avLst/>
          </a:prstGeom>
        </p:spPr>
      </p:pic>
      <p:pic>
        <p:nvPicPr>
          <p:cNvPr id="4" name="Picture 3">
            <a:extLst>
              <a:ext uri="{FF2B5EF4-FFF2-40B4-BE49-F238E27FC236}">
                <a16:creationId xmlns:a16="http://schemas.microsoft.com/office/drawing/2014/main" id="{7D558584-785B-8851-6244-4B63229D2F03}"/>
              </a:ext>
            </a:extLst>
          </p:cNvPr>
          <p:cNvPicPr>
            <a:picLocks noChangeAspect="1"/>
          </p:cNvPicPr>
          <p:nvPr/>
        </p:nvPicPr>
        <p:blipFill>
          <a:blip r:embed="rId4"/>
          <a:stretch>
            <a:fillRect/>
          </a:stretch>
        </p:blipFill>
        <p:spPr>
          <a:xfrm>
            <a:off x="2087592" y="2367521"/>
            <a:ext cx="8313521" cy="4364599"/>
          </a:xfrm>
          <a:prstGeom prst="rect">
            <a:avLst/>
          </a:prstGeom>
        </p:spPr>
      </p:pic>
      <p:sp>
        <p:nvSpPr>
          <p:cNvPr id="2" name="TextBox 1">
            <a:extLst>
              <a:ext uri="{FF2B5EF4-FFF2-40B4-BE49-F238E27FC236}">
                <a16:creationId xmlns:a16="http://schemas.microsoft.com/office/drawing/2014/main" id="{3A4995F4-3DCC-DD57-F5F9-5A178F1F04E1}"/>
              </a:ext>
            </a:extLst>
          </p:cNvPr>
          <p:cNvSpPr txBox="1"/>
          <p:nvPr/>
        </p:nvSpPr>
        <p:spPr>
          <a:xfrm>
            <a:off x="2810389" y="144383"/>
            <a:ext cx="6584688" cy="892552"/>
          </a:xfrm>
          <a:prstGeom prst="rect">
            <a:avLst/>
          </a:prstGeom>
          <a:noFill/>
        </p:spPr>
        <p:txBody>
          <a:bodyPr wrap="none" rtlCol="0">
            <a:spAutoFit/>
          </a:bodyPr>
          <a:lstStyle/>
          <a:p>
            <a:r>
              <a:rPr lang="en-US" sz="5200" b="1" dirty="0"/>
              <a:t>PROJECT FINDINGS 1</a:t>
            </a:r>
          </a:p>
        </p:txBody>
      </p:sp>
      <p:sp>
        <p:nvSpPr>
          <p:cNvPr id="5" name="TextBox 4">
            <a:extLst>
              <a:ext uri="{FF2B5EF4-FFF2-40B4-BE49-F238E27FC236}">
                <a16:creationId xmlns:a16="http://schemas.microsoft.com/office/drawing/2014/main" id="{C5EC3F5B-FA3F-EA05-F11D-0B2750095278}"/>
              </a:ext>
            </a:extLst>
          </p:cNvPr>
          <p:cNvSpPr txBox="1"/>
          <p:nvPr/>
        </p:nvSpPr>
        <p:spPr>
          <a:xfrm>
            <a:off x="403760" y="1221436"/>
            <a:ext cx="11376561" cy="646331"/>
          </a:xfrm>
          <a:prstGeom prst="rect">
            <a:avLst/>
          </a:prstGeom>
          <a:noFill/>
        </p:spPr>
        <p:txBody>
          <a:bodyPr wrap="square">
            <a:spAutoFit/>
          </a:bodyPr>
          <a:lstStyle/>
          <a:p>
            <a:pPr algn="ctr"/>
            <a:r>
              <a:rPr lang="en-US" sz="3600" b="1" dirty="0"/>
              <a:t>Enlisted Accessions have been decreasing over time</a:t>
            </a:r>
            <a:endParaRPr lang="en-US" sz="3600" dirty="0"/>
          </a:p>
        </p:txBody>
      </p:sp>
    </p:spTree>
    <p:extLst>
      <p:ext uri="{BB962C8B-B14F-4D97-AF65-F5344CB8AC3E}">
        <p14:creationId xmlns:p14="http://schemas.microsoft.com/office/powerpoint/2010/main" val="4787996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6B6612B0-3B94-AC55-C8C5-3A29D85771B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539277E-7FFF-B16D-6C6A-5515E2399165}"/>
              </a:ext>
            </a:extLst>
          </p:cNvPr>
          <p:cNvPicPr>
            <a:picLocks noChangeAspect="1"/>
          </p:cNvPicPr>
          <p:nvPr/>
        </p:nvPicPr>
        <p:blipFill>
          <a:blip r:embed="rId3"/>
          <a:stretch>
            <a:fillRect/>
          </a:stretch>
        </p:blipFill>
        <p:spPr>
          <a:xfrm>
            <a:off x="0" y="10256"/>
            <a:ext cx="12192000" cy="6837487"/>
          </a:xfrm>
          <a:prstGeom prst="rect">
            <a:avLst/>
          </a:prstGeom>
        </p:spPr>
      </p:pic>
      <p:sp>
        <p:nvSpPr>
          <p:cNvPr id="2" name="TextBox 1">
            <a:extLst>
              <a:ext uri="{FF2B5EF4-FFF2-40B4-BE49-F238E27FC236}">
                <a16:creationId xmlns:a16="http://schemas.microsoft.com/office/drawing/2014/main" id="{EA2DCDDC-37B4-E7E1-1587-F43F41A7DAA2}"/>
              </a:ext>
            </a:extLst>
          </p:cNvPr>
          <p:cNvSpPr txBox="1"/>
          <p:nvPr/>
        </p:nvSpPr>
        <p:spPr>
          <a:xfrm>
            <a:off x="5344863" y="144383"/>
            <a:ext cx="6754734" cy="892552"/>
          </a:xfrm>
          <a:prstGeom prst="rect">
            <a:avLst/>
          </a:prstGeom>
          <a:noFill/>
        </p:spPr>
        <p:txBody>
          <a:bodyPr wrap="none" rtlCol="0">
            <a:spAutoFit/>
          </a:bodyPr>
          <a:lstStyle/>
          <a:p>
            <a:r>
              <a:rPr lang="en-US" sz="5200" b="1" dirty="0"/>
              <a:t>PROJECT QUESTION 2</a:t>
            </a:r>
          </a:p>
        </p:txBody>
      </p:sp>
      <p:sp>
        <p:nvSpPr>
          <p:cNvPr id="5" name="TextBox 4">
            <a:extLst>
              <a:ext uri="{FF2B5EF4-FFF2-40B4-BE49-F238E27FC236}">
                <a16:creationId xmlns:a16="http://schemas.microsoft.com/office/drawing/2014/main" id="{77D1AF14-4CEC-986C-50B5-6C2C9ACE6787}"/>
              </a:ext>
            </a:extLst>
          </p:cNvPr>
          <p:cNvSpPr txBox="1"/>
          <p:nvPr/>
        </p:nvSpPr>
        <p:spPr>
          <a:xfrm>
            <a:off x="5993296" y="1221436"/>
            <a:ext cx="5466389" cy="2308324"/>
          </a:xfrm>
          <a:prstGeom prst="rect">
            <a:avLst/>
          </a:prstGeom>
          <a:noFill/>
        </p:spPr>
        <p:txBody>
          <a:bodyPr wrap="square">
            <a:spAutoFit/>
          </a:bodyPr>
          <a:lstStyle/>
          <a:p>
            <a:pPr algn="ctr"/>
            <a:r>
              <a:rPr lang="en-US" sz="3600" b="1" dirty="0"/>
              <a:t>Are there areas where  Enlisted Accessions differs from the population?</a:t>
            </a:r>
          </a:p>
        </p:txBody>
      </p:sp>
      <p:pic>
        <p:nvPicPr>
          <p:cNvPr id="7" name="Picture 6">
            <a:extLst>
              <a:ext uri="{FF2B5EF4-FFF2-40B4-BE49-F238E27FC236}">
                <a16:creationId xmlns:a16="http://schemas.microsoft.com/office/drawing/2014/main" id="{4E38BDC8-01B7-3C21-341E-FA574D3D838A}"/>
              </a:ext>
            </a:extLst>
          </p:cNvPr>
          <p:cNvPicPr>
            <a:picLocks noChangeAspect="1"/>
          </p:cNvPicPr>
          <p:nvPr/>
        </p:nvPicPr>
        <p:blipFill>
          <a:blip r:embed="rId4"/>
          <a:stretch>
            <a:fillRect/>
          </a:stretch>
        </p:blipFill>
        <p:spPr>
          <a:xfrm>
            <a:off x="9816" y="0"/>
            <a:ext cx="4797552" cy="6858000"/>
          </a:xfrm>
          <a:prstGeom prst="rect">
            <a:avLst/>
          </a:prstGeom>
        </p:spPr>
      </p:pic>
    </p:spTree>
    <p:extLst>
      <p:ext uri="{BB962C8B-B14F-4D97-AF65-F5344CB8AC3E}">
        <p14:creationId xmlns:p14="http://schemas.microsoft.com/office/powerpoint/2010/main" val="42443544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F6FB52-D6E6-924B-F462-3FE29D6FDB5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E60154C-5727-B598-D84B-ECD275FCE2F3}"/>
              </a:ext>
            </a:extLst>
          </p:cNvPr>
          <p:cNvPicPr>
            <a:picLocks noChangeAspect="1"/>
          </p:cNvPicPr>
          <p:nvPr/>
        </p:nvPicPr>
        <p:blipFill>
          <a:blip r:embed="rId3"/>
          <a:srcRect l="14885" t="22762" r="51519" b="34814"/>
          <a:stretch/>
        </p:blipFill>
        <p:spPr>
          <a:xfrm>
            <a:off x="2346032" y="744915"/>
            <a:ext cx="7509164" cy="5943187"/>
          </a:xfrm>
          <a:prstGeom prst="rect">
            <a:avLst/>
          </a:prstGeom>
        </p:spPr>
      </p:pic>
      <p:sp>
        <p:nvSpPr>
          <p:cNvPr id="4" name="TextBox 3">
            <a:extLst>
              <a:ext uri="{FF2B5EF4-FFF2-40B4-BE49-F238E27FC236}">
                <a16:creationId xmlns:a16="http://schemas.microsoft.com/office/drawing/2014/main" id="{3F27F86E-1999-7F72-5E20-8D8442415AC9}"/>
              </a:ext>
            </a:extLst>
          </p:cNvPr>
          <p:cNvSpPr txBox="1"/>
          <p:nvPr/>
        </p:nvSpPr>
        <p:spPr>
          <a:xfrm>
            <a:off x="741819" y="81609"/>
            <a:ext cx="10754162" cy="646331"/>
          </a:xfrm>
          <a:prstGeom prst="rect">
            <a:avLst/>
          </a:prstGeom>
          <a:noFill/>
        </p:spPr>
        <p:txBody>
          <a:bodyPr wrap="none" rtlCol="0">
            <a:spAutoFit/>
          </a:bodyPr>
          <a:lstStyle/>
          <a:p>
            <a:r>
              <a:rPr lang="en-US" sz="3600" b="1" dirty="0"/>
              <a:t>UNITED STATES CENSUS REGIONS AND DIVISIONS</a:t>
            </a:r>
          </a:p>
        </p:txBody>
      </p:sp>
    </p:spTree>
    <p:extLst>
      <p:ext uri="{BB962C8B-B14F-4D97-AF65-F5344CB8AC3E}">
        <p14:creationId xmlns:p14="http://schemas.microsoft.com/office/powerpoint/2010/main" val="11309202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35D64C-E2B6-E966-CC52-40ACFB1BCFC4}"/>
            </a:ext>
          </a:extLst>
        </p:cNvPr>
        <p:cNvGrpSpPr/>
        <p:nvPr/>
      </p:nvGrpSpPr>
      <p:grpSpPr>
        <a:xfrm>
          <a:off x="0" y="0"/>
          <a:ext cx="0" cy="0"/>
          <a:chOff x="0" y="0"/>
          <a:chExt cx="0" cy="0"/>
        </a:xfrm>
      </p:grpSpPr>
      <p:grpSp>
        <p:nvGrpSpPr>
          <p:cNvPr id="7" name="Group 6">
            <a:extLst>
              <a:ext uri="{FF2B5EF4-FFF2-40B4-BE49-F238E27FC236}">
                <a16:creationId xmlns:a16="http://schemas.microsoft.com/office/drawing/2014/main" id="{AA597A96-B7E7-F7AC-CA68-B47B2381A53A}"/>
              </a:ext>
            </a:extLst>
          </p:cNvPr>
          <p:cNvGrpSpPr/>
          <p:nvPr/>
        </p:nvGrpSpPr>
        <p:grpSpPr>
          <a:xfrm>
            <a:off x="126741" y="1455551"/>
            <a:ext cx="1979770" cy="3742006"/>
            <a:chOff x="221564" y="1557997"/>
            <a:chExt cx="2859261" cy="3742006"/>
          </a:xfrm>
        </p:grpSpPr>
        <p:sp>
          <p:nvSpPr>
            <p:cNvPr id="8" name="Arrow: Pentagon 7">
              <a:extLst>
                <a:ext uri="{FF2B5EF4-FFF2-40B4-BE49-F238E27FC236}">
                  <a16:creationId xmlns:a16="http://schemas.microsoft.com/office/drawing/2014/main" id="{AFF6D4BB-4035-D706-B813-844EEE3E6141}"/>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6EBFAECF-FC47-9A64-BC47-DB9EECAF8A56}"/>
                </a:ext>
              </a:extLst>
            </p:cNvPr>
            <p:cNvSpPr txBox="1"/>
            <p:nvPr/>
          </p:nvSpPr>
          <p:spPr>
            <a:xfrm>
              <a:off x="221564" y="1949411"/>
              <a:ext cx="2632014" cy="2554545"/>
            </a:xfrm>
            <a:prstGeom prst="rect">
              <a:avLst/>
            </a:prstGeom>
            <a:noFill/>
          </p:spPr>
          <p:txBody>
            <a:bodyPr wrap="square">
              <a:spAutoFit/>
            </a:bodyPr>
            <a:lstStyle/>
            <a:p>
              <a:r>
                <a:rPr lang="en-US" sz="2000" b="1" dirty="0">
                  <a:solidFill>
                    <a:schemeClr val="bg1"/>
                  </a:solidFill>
                </a:rPr>
                <a:t>PQ2: Are there areas</a:t>
              </a:r>
            </a:p>
            <a:p>
              <a:r>
                <a:rPr lang="en-US" sz="2000" b="1" dirty="0">
                  <a:solidFill>
                    <a:schemeClr val="bg1"/>
                  </a:solidFill>
                </a:rPr>
                <a:t>where  Enlisted Accessions differs from the population?</a:t>
              </a:r>
            </a:p>
          </p:txBody>
        </p:sp>
      </p:grpSp>
      <p:sp>
        <p:nvSpPr>
          <p:cNvPr id="6" name="TextBox 5">
            <a:extLst>
              <a:ext uri="{FF2B5EF4-FFF2-40B4-BE49-F238E27FC236}">
                <a16:creationId xmlns:a16="http://schemas.microsoft.com/office/drawing/2014/main" id="{D26F2FFA-8592-1AF1-102F-8FE0FC86964C}"/>
              </a:ext>
            </a:extLst>
          </p:cNvPr>
          <p:cNvSpPr txBox="1"/>
          <p:nvPr/>
        </p:nvSpPr>
        <p:spPr>
          <a:xfrm>
            <a:off x="2515174" y="-24920"/>
            <a:ext cx="8745791" cy="1200329"/>
          </a:xfrm>
          <a:prstGeom prst="rect">
            <a:avLst/>
          </a:prstGeom>
          <a:noFill/>
        </p:spPr>
        <p:txBody>
          <a:bodyPr wrap="none" rtlCol="0">
            <a:spAutoFit/>
          </a:bodyPr>
          <a:lstStyle/>
          <a:p>
            <a:pPr algn="ctr"/>
            <a:r>
              <a:rPr lang="en-US" sz="3600" b="1" dirty="0"/>
              <a:t>ENLISTED ACCESIONS FY2010 VS FY2020</a:t>
            </a:r>
          </a:p>
          <a:p>
            <a:pPr algn="ctr"/>
            <a:r>
              <a:rPr lang="en-US" sz="3600" b="1" dirty="0"/>
              <a:t>BY REGION</a:t>
            </a:r>
          </a:p>
        </p:txBody>
      </p:sp>
      <p:pic>
        <p:nvPicPr>
          <p:cNvPr id="11" name="Picture 10">
            <a:extLst>
              <a:ext uri="{FF2B5EF4-FFF2-40B4-BE49-F238E27FC236}">
                <a16:creationId xmlns:a16="http://schemas.microsoft.com/office/drawing/2014/main" id="{77F9495F-EDA7-8E12-B47D-16B8F715434C}"/>
              </a:ext>
            </a:extLst>
          </p:cNvPr>
          <p:cNvPicPr>
            <a:picLocks noChangeAspect="1"/>
          </p:cNvPicPr>
          <p:nvPr/>
        </p:nvPicPr>
        <p:blipFill>
          <a:blip r:embed="rId3"/>
          <a:srcRect l="19890" t="22684" r="35461" b="1472"/>
          <a:stretch/>
        </p:blipFill>
        <p:spPr>
          <a:xfrm>
            <a:off x="7232075" y="1175668"/>
            <a:ext cx="4928268" cy="4996714"/>
          </a:xfrm>
          <a:prstGeom prst="rect">
            <a:avLst/>
          </a:prstGeom>
        </p:spPr>
      </p:pic>
      <p:pic>
        <p:nvPicPr>
          <p:cNvPr id="13" name="Picture 12">
            <a:extLst>
              <a:ext uri="{FF2B5EF4-FFF2-40B4-BE49-F238E27FC236}">
                <a16:creationId xmlns:a16="http://schemas.microsoft.com/office/drawing/2014/main" id="{5AFEC3B5-6988-CDC3-FC6A-8E32E33F5641}"/>
              </a:ext>
            </a:extLst>
          </p:cNvPr>
          <p:cNvPicPr>
            <a:picLocks noChangeAspect="1"/>
          </p:cNvPicPr>
          <p:nvPr/>
        </p:nvPicPr>
        <p:blipFill>
          <a:blip r:embed="rId4"/>
          <a:srcRect l="19891" t="22857" r="35977" b="1991"/>
          <a:stretch/>
        </p:blipFill>
        <p:spPr>
          <a:xfrm>
            <a:off x="2139661" y="1187285"/>
            <a:ext cx="4901309" cy="4981660"/>
          </a:xfrm>
          <a:prstGeom prst="rect">
            <a:avLst/>
          </a:prstGeom>
        </p:spPr>
      </p:pic>
    </p:spTree>
    <p:extLst>
      <p:ext uri="{BB962C8B-B14F-4D97-AF65-F5344CB8AC3E}">
        <p14:creationId xmlns:p14="http://schemas.microsoft.com/office/powerpoint/2010/main" val="21388690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75D9A-DE26-A4C7-C46A-A64CA1ABB01E}"/>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16D4022F-EC11-B99F-72D7-CB00BEB17744}"/>
              </a:ext>
            </a:extLst>
          </p:cNvPr>
          <p:cNvPicPr>
            <a:picLocks noChangeAspect="1"/>
          </p:cNvPicPr>
          <p:nvPr/>
        </p:nvPicPr>
        <p:blipFill>
          <a:blip r:embed="rId3"/>
          <a:srcRect l="39452" t="36422" r="39002" b="38862"/>
          <a:stretch/>
        </p:blipFill>
        <p:spPr>
          <a:xfrm>
            <a:off x="2364063" y="358008"/>
            <a:ext cx="5062645" cy="3466318"/>
          </a:xfrm>
          <a:prstGeom prst="rect">
            <a:avLst/>
          </a:prstGeom>
        </p:spPr>
      </p:pic>
      <p:pic>
        <p:nvPicPr>
          <p:cNvPr id="8" name="Picture 7">
            <a:extLst>
              <a:ext uri="{FF2B5EF4-FFF2-40B4-BE49-F238E27FC236}">
                <a16:creationId xmlns:a16="http://schemas.microsoft.com/office/drawing/2014/main" id="{D5840545-2053-1239-5667-2E0813582C05}"/>
              </a:ext>
            </a:extLst>
          </p:cNvPr>
          <p:cNvPicPr>
            <a:picLocks noChangeAspect="1"/>
          </p:cNvPicPr>
          <p:nvPr/>
        </p:nvPicPr>
        <p:blipFill>
          <a:blip r:embed="rId4"/>
          <a:srcRect l="72840" t="26932" r="16678" b="50000"/>
          <a:stretch/>
        </p:blipFill>
        <p:spPr>
          <a:xfrm>
            <a:off x="9612340" y="355456"/>
            <a:ext cx="2475570" cy="3251964"/>
          </a:xfrm>
          <a:prstGeom prst="rect">
            <a:avLst/>
          </a:prstGeom>
        </p:spPr>
      </p:pic>
      <p:grpSp>
        <p:nvGrpSpPr>
          <p:cNvPr id="2" name="Group 1">
            <a:extLst>
              <a:ext uri="{FF2B5EF4-FFF2-40B4-BE49-F238E27FC236}">
                <a16:creationId xmlns:a16="http://schemas.microsoft.com/office/drawing/2014/main" id="{9C22678C-2A04-CEE6-A9A2-A5E46072D47A}"/>
              </a:ext>
            </a:extLst>
          </p:cNvPr>
          <p:cNvGrpSpPr/>
          <p:nvPr/>
        </p:nvGrpSpPr>
        <p:grpSpPr>
          <a:xfrm>
            <a:off x="126741" y="1455551"/>
            <a:ext cx="1979770" cy="3742006"/>
            <a:chOff x="221564" y="1557997"/>
            <a:chExt cx="2859261" cy="3742006"/>
          </a:xfrm>
        </p:grpSpPr>
        <p:sp>
          <p:nvSpPr>
            <p:cNvPr id="3" name="Arrow: Pentagon 2">
              <a:extLst>
                <a:ext uri="{FF2B5EF4-FFF2-40B4-BE49-F238E27FC236}">
                  <a16:creationId xmlns:a16="http://schemas.microsoft.com/office/drawing/2014/main" id="{D744948C-B4C9-5452-5B99-5D022ED4478C}"/>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AA62451E-EABD-550E-7269-7DB7DBB3608C}"/>
                </a:ext>
              </a:extLst>
            </p:cNvPr>
            <p:cNvSpPr txBox="1"/>
            <p:nvPr/>
          </p:nvSpPr>
          <p:spPr>
            <a:xfrm>
              <a:off x="221564" y="1949411"/>
              <a:ext cx="2632014" cy="2554545"/>
            </a:xfrm>
            <a:prstGeom prst="rect">
              <a:avLst/>
            </a:prstGeom>
            <a:noFill/>
          </p:spPr>
          <p:txBody>
            <a:bodyPr wrap="square">
              <a:spAutoFit/>
            </a:bodyPr>
            <a:lstStyle/>
            <a:p>
              <a:r>
                <a:rPr lang="en-US" sz="2000" b="1" dirty="0">
                  <a:solidFill>
                    <a:schemeClr val="bg1"/>
                  </a:solidFill>
                </a:rPr>
                <a:t>PQ2: Are there areas</a:t>
              </a:r>
            </a:p>
            <a:p>
              <a:r>
                <a:rPr lang="en-US" sz="2000" b="1" dirty="0">
                  <a:solidFill>
                    <a:schemeClr val="bg1"/>
                  </a:solidFill>
                </a:rPr>
                <a:t>where  Enlisted Accessions differs from the population?</a:t>
              </a:r>
            </a:p>
          </p:txBody>
        </p:sp>
      </p:grpSp>
      <p:pic>
        <p:nvPicPr>
          <p:cNvPr id="5" name="Picture 4">
            <a:extLst>
              <a:ext uri="{FF2B5EF4-FFF2-40B4-BE49-F238E27FC236}">
                <a16:creationId xmlns:a16="http://schemas.microsoft.com/office/drawing/2014/main" id="{F325A28D-339C-6C5C-24FC-F0685FF15267}"/>
              </a:ext>
            </a:extLst>
          </p:cNvPr>
          <p:cNvPicPr>
            <a:picLocks noChangeAspect="1"/>
          </p:cNvPicPr>
          <p:nvPr/>
        </p:nvPicPr>
        <p:blipFill>
          <a:blip r:embed="rId5"/>
          <a:srcRect l="36277" t="64181" r="39674" b="9268"/>
          <a:stretch/>
        </p:blipFill>
        <p:spPr>
          <a:xfrm>
            <a:off x="2627434" y="3515071"/>
            <a:ext cx="4799274" cy="3320627"/>
          </a:xfrm>
          <a:prstGeom prst="rect">
            <a:avLst/>
          </a:prstGeom>
        </p:spPr>
      </p:pic>
      <p:pic>
        <p:nvPicPr>
          <p:cNvPr id="9" name="Picture 8">
            <a:extLst>
              <a:ext uri="{FF2B5EF4-FFF2-40B4-BE49-F238E27FC236}">
                <a16:creationId xmlns:a16="http://schemas.microsoft.com/office/drawing/2014/main" id="{A2FC7203-BAF3-87EE-D680-BF405B0EEB76}"/>
              </a:ext>
            </a:extLst>
          </p:cNvPr>
          <p:cNvPicPr>
            <a:picLocks noChangeAspect="1"/>
          </p:cNvPicPr>
          <p:nvPr/>
        </p:nvPicPr>
        <p:blipFill>
          <a:blip r:embed="rId5"/>
          <a:srcRect l="77378" t="66667" r="11346" b="10244"/>
          <a:stretch/>
        </p:blipFill>
        <p:spPr>
          <a:xfrm>
            <a:off x="9867494" y="3516369"/>
            <a:ext cx="2265023" cy="2906732"/>
          </a:xfrm>
          <a:prstGeom prst="rect">
            <a:avLst/>
          </a:prstGeom>
        </p:spPr>
      </p:pic>
      <p:sp>
        <p:nvSpPr>
          <p:cNvPr id="11" name="TextBox 10">
            <a:extLst>
              <a:ext uri="{FF2B5EF4-FFF2-40B4-BE49-F238E27FC236}">
                <a16:creationId xmlns:a16="http://schemas.microsoft.com/office/drawing/2014/main" id="{1A430EC3-723A-ACEE-ED52-D5A2CFBD65CC}"/>
              </a:ext>
            </a:extLst>
          </p:cNvPr>
          <p:cNvSpPr txBox="1"/>
          <p:nvPr/>
        </p:nvSpPr>
        <p:spPr>
          <a:xfrm>
            <a:off x="2724183" y="-61797"/>
            <a:ext cx="8745792" cy="646331"/>
          </a:xfrm>
          <a:prstGeom prst="rect">
            <a:avLst/>
          </a:prstGeom>
          <a:noFill/>
        </p:spPr>
        <p:txBody>
          <a:bodyPr wrap="none" rtlCol="0">
            <a:spAutoFit/>
          </a:bodyPr>
          <a:lstStyle/>
          <a:p>
            <a:r>
              <a:rPr lang="en-US" sz="3600" b="1" dirty="0"/>
              <a:t>ENLISTED ACCESIONS FY2010 VS FY2020</a:t>
            </a:r>
          </a:p>
        </p:txBody>
      </p:sp>
    </p:spTree>
    <p:extLst>
      <p:ext uri="{BB962C8B-B14F-4D97-AF65-F5344CB8AC3E}">
        <p14:creationId xmlns:p14="http://schemas.microsoft.com/office/powerpoint/2010/main" val="16185788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3A346-A7EA-529D-F086-3998685F2CAD}"/>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E1A00F2-2F96-65D8-9B68-A4005B4AC4C4}"/>
              </a:ext>
            </a:extLst>
          </p:cNvPr>
          <p:cNvPicPr>
            <a:picLocks noChangeAspect="1"/>
          </p:cNvPicPr>
          <p:nvPr/>
        </p:nvPicPr>
        <p:blipFill>
          <a:blip r:embed="rId3"/>
          <a:srcRect l="16273" t="33706" r="18169" b="9263"/>
          <a:stretch/>
        </p:blipFill>
        <p:spPr>
          <a:xfrm>
            <a:off x="2500054" y="892481"/>
            <a:ext cx="9161493" cy="4938309"/>
          </a:xfrm>
          <a:prstGeom prst="rect">
            <a:avLst/>
          </a:prstGeom>
        </p:spPr>
      </p:pic>
      <p:sp>
        <p:nvSpPr>
          <p:cNvPr id="2" name="Rectangle 1">
            <a:extLst>
              <a:ext uri="{FF2B5EF4-FFF2-40B4-BE49-F238E27FC236}">
                <a16:creationId xmlns:a16="http://schemas.microsoft.com/office/drawing/2014/main" id="{C8EC868B-0C41-AC7C-7FE8-451620ED8C38}"/>
              </a:ext>
            </a:extLst>
          </p:cNvPr>
          <p:cNvSpPr/>
          <p:nvPr/>
        </p:nvSpPr>
        <p:spPr>
          <a:xfrm>
            <a:off x="9716037" y="1036430"/>
            <a:ext cx="1835836" cy="45464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1C4A18A-8BCF-8185-BF37-9FB69F23D77F}"/>
              </a:ext>
            </a:extLst>
          </p:cNvPr>
          <p:cNvSpPr txBox="1"/>
          <p:nvPr/>
        </p:nvSpPr>
        <p:spPr>
          <a:xfrm>
            <a:off x="1230908" y="120417"/>
            <a:ext cx="10909594" cy="646331"/>
          </a:xfrm>
          <a:prstGeom prst="rect">
            <a:avLst/>
          </a:prstGeom>
          <a:noFill/>
        </p:spPr>
        <p:txBody>
          <a:bodyPr wrap="square" rtlCol="0">
            <a:spAutoFit/>
          </a:bodyPr>
          <a:lstStyle/>
          <a:p>
            <a:r>
              <a:rPr lang="en-US" sz="3600" b="1" dirty="0"/>
              <a:t>PERCENT ENLISTED ACCESSIONS BY STATE FY2010</a:t>
            </a:r>
          </a:p>
        </p:txBody>
      </p:sp>
      <p:grpSp>
        <p:nvGrpSpPr>
          <p:cNvPr id="10" name="Group 9">
            <a:extLst>
              <a:ext uri="{FF2B5EF4-FFF2-40B4-BE49-F238E27FC236}">
                <a16:creationId xmlns:a16="http://schemas.microsoft.com/office/drawing/2014/main" id="{4CCFF8F7-C9C2-016E-D142-7156C7986861}"/>
              </a:ext>
            </a:extLst>
          </p:cNvPr>
          <p:cNvGrpSpPr/>
          <p:nvPr/>
        </p:nvGrpSpPr>
        <p:grpSpPr>
          <a:xfrm>
            <a:off x="79239" y="1455551"/>
            <a:ext cx="1979770" cy="3742006"/>
            <a:chOff x="221564" y="1557997"/>
            <a:chExt cx="2859261" cy="3742006"/>
          </a:xfrm>
        </p:grpSpPr>
        <p:sp>
          <p:nvSpPr>
            <p:cNvPr id="11" name="Arrow: Pentagon 10">
              <a:extLst>
                <a:ext uri="{FF2B5EF4-FFF2-40B4-BE49-F238E27FC236}">
                  <a16:creationId xmlns:a16="http://schemas.microsoft.com/office/drawing/2014/main" id="{92A36312-7C2F-C82D-4689-D84981E14421}"/>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3AD0C13-A53D-C924-3826-43DDF2DD24C5}"/>
                </a:ext>
              </a:extLst>
            </p:cNvPr>
            <p:cNvSpPr txBox="1"/>
            <p:nvPr/>
          </p:nvSpPr>
          <p:spPr>
            <a:xfrm>
              <a:off x="221564" y="1949411"/>
              <a:ext cx="2632014" cy="2554545"/>
            </a:xfrm>
            <a:prstGeom prst="rect">
              <a:avLst/>
            </a:prstGeom>
            <a:noFill/>
          </p:spPr>
          <p:txBody>
            <a:bodyPr wrap="square">
              <a:spAutoFit/>
            </a:bodyPr>
            <a:lstStyle/>
            <a:p>
              <a:r>
                <a:rPr lang="en-US" sz="2000" b="1" dirty="0">
                  <a:solidFill>
                    <a:schemeClr val="bg1"/>
                  </a:solidFill>
                </a:rPr>
                <a:t>PQ2: Are there areas</a:t>
              </a:r>
            </a:p>
            <a:p>
              <a:r>
                <a:rPr lang="en-US" sz="2000" b="1" dirty="0">
                  <a:solidFill>
                    <a:schemeClr val="bg1"/>
                  </a:solidFill>
                </a:rPr>
                <a:t>where  Enlisted Accessions differs from the population?</a:t>
              </a:r>
            </a:p>
          </p:txBody>
        </p:sp>
      </p:grpSp>
      <p:graphicFrame>
        <p:nvGraphicFramePr>
          <p:cNvPr id="5" name="Table 4">
            <a:extLst>
              <a:ext uri="{FF2B5EF4-FFF2-40B4-BE49-F238E27FC236}">
                <a16:creationId xmlns:a16="http://schemas.microsoft.com/office/drawing/2014/main" id="{D41E327A-D0E0-EAD2-DCAD-158714FA31C9}"/>
              </a:ext>
            </a:extLst>
          </p:cNvPr>
          <p:cNvGraphicFramePr>
            <a:graphicFrameLocks noGrp="1"/>
          </p:cNvGraphicFramePr>
          <p:nvPr>
            <p:extLst>
              <p:ext uri="{D42A27DB-BD31-4B8C-83A1-F6EECF244321}">
                <p14:modId xmlns:p14="http://schemas.microsoft.com/office/powerpoint/2010/main" val="2366372862"/>
              </p:ext>
            </p:extLst>
          </p:nvPr>
        </p:nvGraphicFramePr>
        <p:xfrm>
          <a:off x="5451511" y="1240521"/>
          <a:ext cx="2295358" cy="3368040"/>
        </p:xfrm>
        <a:graphic>
          <a:graphicData uri="http://schemas.openxmlformats.org/drawingml/2006/table">
            <a:tbl>
              <a:tblPr/>
              <a:tblGrid>
                <a:gridCol w="1405037">
                  <a:extLst>
                    <a:ext uri="{9D8B030D-6E8A-4147-A177-3AD203B41FA5}">
                      <a16:colId xmlns:a16="http://schemas.microsoft.com/office/drawing/2014/main" val="883208174"/>
                    </a:ext>
                  </a:extLst>
                </a:gridCol>
                <a:gridCol w="890321">
                  <a:extLst>
                    <a:ext uri="{9D8B030D-6E8A-4147-A177-3AD203B41FA5}">
                      <a16:colId xmlns:a16="http://schemas.microsoft.com/office/drawing/2014/main" val="2717987874"/>
                    </a:ext>
                  </a:extLst>
                </a:gridCol>
              </a:tblGrid>
              <a:tr h="184150">
                <a:tc gridSpan="2">
                  <a:txBody>
                    <a:bodyPr/>
                    <a:lstStyle/>
                    <a:p>
                      <a:pPr algn="ctr" fontAlgn="b"/>
                      <a:r>
                        <a:rPr lang="en-US" sz="1800" b="0" i="0" u="none" strike="noStrike" dirty="0">
                          <a:solidFill>
                            <a:srgbClr val="000000"/>
                          </a:solidFill>
                          <a:effectLst/>
                          <a:latin typeface="Aptos Narrow" panose="020B0004020202020204" pitchFamily="34" charset="0"/>
                        </a:rPr>
                        <a:t>TOP 10*</a:t>
                      </a:r>
                    </a:p>
                  </a:txBody>
                  <a:tcPr marL="6350" marR="6350" marT="635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1400560320"/>
                  </a:ext>
                </a:extLst>
              </a:tr>
              <a:tr h="184150">
                <a:tc>
                  <a:txBody>
                    <a:bodyPr/>
                    <a:lstStyle/>
                    <a:p>
                      <a:pPr algn="l" fontAlgn="b"/>
                      <a:r>
                        <a:rPr lang="en-US" sz="1800" b="0" i="0" u="none" strike="noStrike" dirty="0">
                          <a:solidFill>
                            <a:srgbClr val="000000"/>
                          </a:solidFill>
                          <a:effectLst/>
                          <a:latin typeface="Aptos Narrow" panose="020B0004020202020204" pitchFamily="34" charset="0"/>
                        </a:rPr>
                        <a:t>California</a:t>
                      </a:r>
                    </a:p>
                  </a:txBody>
                  <a:tcPr marL="6350" marR="6350" marT="6350"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pitchFamily="34" charset="0"/>
                        </a:rPr>
                        <a:t>11.10%</a:t>
                      </a:r>
                    </a:p>
                  </a:txBody>
                  <a:tcPr marL="6350" marR="6350" marT="6350" marB="0" anchor="b">
                    <a:lnL>
                      <a:noFill/>
                    </a:lnL>
                    <a:lnR>
                      <a:noFill/>
                    </a:lnR>
                    <a:lnT>
                      <a:noFill/>
                    </a:lnT>
                    <a:lnB>
                      <a:noFill/>
                    </a:lnB>
                    <a:noFill/>
                  </a:tcPr>
                </a:tc>
                <a:extLst>
                  <a:ext uri="{0D108BD9-81ED-4DB2-BD59-A6C34878D82A}">
                    <a16:rowId xmlns:a16="http://schemas.microsoft.com/office/drawing/2014/main" val="1570558931"/>
                  </a:ext>
                </a:extLst>
              </a:tr>
              <a:tr h="184150">
                <a:tc>
                  <a:txBody>
                    <a:bodyPr/>
                    <a:lstStyle/>
                    <a:p>
                      <a:pPr algn="l" fontAlgn="b"/>
                      <a:r>
                        <a:rPr lang="en-US" sz="1800" b="0" i="0" u="none" strike="noStrike" dirty="0">
                          <a:solidFill>
                            <a:srgbClr val="000000"/>
                          </a:solidFill>
                          <a:effectLst/>
                          <a:latin typeface="Aptos Narrow" panose="020B0004020202020204" pitchFamily="34" charset="0"/>
                        </a:rPr>
                        <a:t>Texas</a:t>
                      </a:r>
                    </a:p>
                  </a:txBody>
                  <a:tcPr marL="6350" marR="6350" marT="6350"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pitchFamily="34" charset="0"/>
                        </a:rPr>
                        <a:t>10.10%</a:t>
                      </a:r>
                    </a:p>
                  </a:txBody>
                  <a:tcPr marL="6350" marR="6350" marT="6350" marB="0" anchor="b">
                    <a:lnL>
                      <a:noFill/>
                    </a:lnL>
                    <a:lnR>
                      <a:noFill/>
                    </a:lnR>
                    <a:lnT>
                      <a:noFill/>
                    </a:lnT>
                    <a:lnB>
                      <a:noFill/>
                    </a:lnB>
                    <a:noFill/>
                  </a:tcPr>
                </a:tc>
                <a:extLst>
                  <a:ext uri="{0D108BD9-81ED-4DB2-BD59-A6C34878D82A}">
                    <a16:rowId xmlns:a16="http://schemas.microsoft.com/office/drawing/2014/main" val="1273721243"/>
                  </a:ext>
                </a:extLst>
              </a:tr>
              <a:tr h="184150">
                <a:tc>
                  <a:txBody>
                    <a:bodyPr/>
                    <a:lstStyle/>
                    <a:p>
                      <a:pPr algn="l" fontAlgn="b"/>
                      <a:r>
                        <a:rPr lang="en-US" sz="1800" b="0" i="0" u="none" strike="noStrike" dirty="0">
                          <a:solidFill>
                            <a:srgbClr val="000000"/>
                          </a:solidFill>
                          <a:effectLst/>
                          <a:latin typeface="Aptos Narrow" panose="020B0004020202020204" pitchFamily="34" charset="0"/>
                        </a:rPr>
                        <a:t>Florida</a:t>
                      </a:r>
                    </a:p>
                  </a:txBody>
                  <a:tcPr marL="6350" marR="6350" marT="6350"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pitchFamily="34" charset="0"/>
                        </a:rPr>
                        <a:t>7.50%</a:t>
                      </a:r>
                    </a:p>
                  </a:txBody>
                  <a:tcPr marL="6350" marR="6350" marT="6350" marB="0" anchor="b">
                    <a:lnL>
                      <a:noFill/>
                    </a:lnL>
                    <a:lnR>
                      <a:noFill/>
                    </a:lnR>
                    <a:lnT>
                      <a:noFill/>
                    </a:lnT>
                    <a:lnB>
                      <a:noFill/>
                    </a:lnB>
                    <a:noFill/>
                  </a:tcPr>
                </a:tc>
                <a:extLst>
                  <a:ext uri="{0D108BD9-81ED-4DB2-BD59-A6C34878D82A}">
                    <a16:rowId xmlns:a16="http://schemas.microsoft.com/office/drawing/2014/main" val="4084065995"/>
                  </a:ext>
                </a:extLst>
              </a:tr>
              <a:tr h="184150">
                <a:tc>
                  <a:txBody>
                    <a:bodyPr/>
                    <a:lstStyle/>
                    <a:p>
                      <a:pPr algn="l" fontAlgn="b"/>
                      <a:r>
                        <a:rPr lang="en-US" sz="1800" b="0" i="0" u="none" strike="noStrike" dirty="0">
                          <a:solidFill>
                            <a:srgbClr val="000000"/>
                          </a:solidFill>
                          <a:effectLst/>
                          <a:latin typeface="Aptos Narrow" panose="020B0004020202020204" pitchFamily="34" charset="0"/>
                        </a:rPr>
                        <a:t>Georgia</a:t>
                      </a:r>
                    </a:p>
                  </a:txBody>
                  <a:tcPr marL="6350" marR="6350" marT="6350"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pitchFamily="34" charset="0"/>
                        </a:rPr>
                        <a:t>4.30%</a:t>
                      </a:r>
                    </a:p>
                  </a:txBody>
                  <a:tcPr marL="6350" marR="6350" marT="6350" marB="0" anchor="b">
                    <a:lnL>
                      <a:noFill/>
                    </a:lnL>
                    <a:lnR>
                      <a:noFill/>
                    </a:lnR>
                    <a:lnT>
                      <a:noFill/>
                    </a:lnT>
                    <a:lnB>
                      <a:noFill/>
                    </a:lnB>
                    <a:noFill/>
                  </a:tcPr>
                </a:tc>
                <a:extLst>
                  <a:ext uri="{0D108BD9-81ED-4DB2-BD59-A6C34878D82A}">
                    <a16:rowId xmlns:a16="http://schemas.microsoft.com/office/drawing/2014/main" val="3898578170"/>
                  </a:ext>
                </a:extLst>
              </a:tr>
              <a:tr h="184150">
                <a:tc>
                  <a:txBody>
                    <a:bodyPr/>
                    <a:lstStyle/>
                    <a:p>
                      <a:pPr algn="l" fontAlgn="b"/>
                      <a:r>
                        <a:rPr lang="en-US" sz="1800" b="0" i="0" u="none" strike="noStrike" dirty="0">
                          <a:solidFill>
                            <a:srgbClr val="000000"/>
                          </a:solidFill>
                          <a:effectLst/>
                          <a:latin typeface="Aptos Narrow" panose="020B0004020202020204" pitchFamily="34" charset="0"/>
                        </a:rPr>
                        <a:t>New York</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4.10%</a:t>
                      </a:r>
                    </a:p>
                  </a:txBody>
                  <a:tcPr marL="6350" marR="6350" marT="6350" marB="0" anchor="b">
                    <a:lnL>
                      <a:noFill/>
                    </a:lnL>
                    <a:lnR>
                      <a:noFill/>
                    </a:lnR>
                    <a:lnT>
                      <a:noFill/>
                    </a:lnT>
                    <a:lnB>
                      <a:noFill/>
                    </a:lnB>
                    <a:noFill/>
                  </a:tcPr>
                </a:tc>
                <a:extLst>
                  <a:ext uri="{0D108BD9-81ED-4DB2-BD59-A6C34878D82A}">
                    <a16:rowId xmlns:a16="http://schemas.microsoft.com/office/drawing/2014/main" val="3474086787"/>
                  </a:ext>
                </a:extLst>
              </a:tr>
              <a:tr h="184150">
                <a:tc>
                  <a:txBody>
                    <a:bodyPr/>
                    <a:lstStyle/>
                    <a:p>
                      <a:pPr algn="l" fontAlgn="b"/>
                      <a:r>
                        <a:rPr lang="en-US" sz="1800" b="0" i="0" u="none" strike="noStrike">
                          <a:solidFill>
                            <a:srgbClr val="000000"/>
                          </a:solidFill>
                          <a:effectLst/>
                          <a:latin typeface="Aptos Narrow" panose="020B0004020202020204" pitchFamily="34" charset="0"/>
                        </a:rPr>
                        <a:t>Ohio</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3.80%</a:t>
                      </a:r>
                    </a:p>
                  </a:txBody>
                  <a:tcPr marL="6350" marR="6350" marT="6350" marB="0" anchor="b">
                    <a:lnL>
                      <a:noFill/>
                    </a:lnL>
                    <a:lnR>
                      <a:noFill/>
                    </a:lnR>
                    <a:lnT>
                      <a:noFill/>
                    </a:lnT>
                    <a:lnB>
                      <a:noFill/>
                    </a:lnB>
                    <a:noFill/>
                  </a:tcPr>
                </a:tc>
                <a:extLst>
                  <a:ext uri="{0D108BD9-81ED-4DB2-BD59-A6C34878D82A}">
                    <a16:rowId xmlns:a16="http://schemas.microsoft.com/office/drawing/2014/main" val="871035237"/>
                  </a:ext>
                </a:extLst>
              </a:tr>
              <a:tr h="184150">
                <a:tc>
                  <a:txBody>
                    <a:bodyPr/>
                    <a:lstStyle/>
                    <a:p>
                      <a:pPr algn="l" fontAlgn="b"/>
                      <a:r>
                        <a:rPr lang="en-US" sz="1800" b="0" i="0" u="none" strike="noStrike">
                          <a:solidFill>
                            <a:srgbClr val="000000"/>
                          </a:solidFill>
                          <a:effectLst/>
                          <a:latin typeface="Aptos Narrow" panose="020B0004020202020204" pitchFamily="34" charset="0"/>
                        </a:rPr>
                        <a:t>North Carolina</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3.70%</a:t>
                      </a:r>
                    </a:p>
                  </a:txBody>
                  <a:tcPr marL="6350" marR="6350" marT="6350" marB="0" anchor="b">
                    <a:lnL>
                      <a:noFill/>
                    </a:lnL>
                    <a:lnR>
                      <a:noFill/>
                    </a:lnR>
                    <a:lnT>
                      <a:noFill/>
                    </a:lnT>
                    <a:lnB>
                      <a:noFill/>
                    </a:lnB>
                    <a:noFill/>
                  </a:tcPr>
                </a:tc>
                <a:extLst>
                  <a:ext uri="{0D108BD9-81ED-4DB2-BD59-A6C34878D82A}">
                    <a16:rowId xmlns:a16="http://schemas.microsoft.com/office/drawing/2014/main" val="3307474758"/>
                  </a:ext>
                </a:extLst>
              </a:tr>
              <a:tr h="184150">
                <a:tc>
                  <a:txBody>
                    <a:bodyPr/>
                    <a:lstStyle/>
                    <a:p>
                      <a:pPr algn="l" fontAlgn="b"/>
                      <a:r>
                        <a:rPr lang="en-US" sz="1800" b="0" i="0" u="none" strike="noStrike">
                          <a:solidFill>
                            <a:srgbClr val="000000"/>
                          </a:solidFill>
                          <a:effectLst/>
                          <a:latin typeface="Aptos Narrow" panose="020B0004020202020204" pitchFamily="34" charset="0"/>
                        </a:rPr>
                        <a:t>Illinois</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3.50%</a:t>
                      </a:r>
                    </a:p>
                  </a:txBody>
                  <a:tcPr marL="6350" marR="6350" marT="6350" marB="0" anchor="b">
                    <a:lnL>
                      <a:noFill/>
                    </a:lnL>
                    <a:lnR>
                      <a:noFill/>
                    </a:lnR>
                    <a:lnT>
                      <a:noFill/>
                    </a:lnT>
                    <a:lnB>
                      <a:noFill/>
                    </a:lnB>
                    <a:noFill/>
                  </a:tcPr>
                </a:tc>
                <a:extLst>
                  <a:ext uri="{0D108BD9-81ED-4DB2-BD59-A6C34878D82A}">
                    <a16:rowId xmlns:a16="http://schemas.microsoft.com/office/drawing/2014/main" val="4238926528"/>
                  </a:ext>
                </a:extLst>
              </a:tr>
              <a:tr h="184150">
                <a:tc>
                  <a:txBody>
                    <a:bodyPr/>
                    <a:lstStyle/>
                    <a:p>
                      <a:pPr algn="l" fontAlgn="b"/>
                      <a:r>
                        <a:rPr lang="en-US" sz="1800" b="0" i="0" u="none" strike="noStrike">
                          <a:solidFill>
                            <a:srgbClr val="000000"/>
                          </a:solidFill>
                          <a:effectLst/>
                          <a:latin typeface="Aptos Narrow" panose="020B0004020202020204" pitchFamily="34" charset="0"/>
                        </a:rPr>
                        <a:t>Pennsylvania</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3.40%</a:t>
                      </a:r>
                    </a:p>
                  </a:txBody>
                  <a:tcPr marL="6350" marR="6350" marT="6350" marB="0" anchor="b">
                    <a:lnL>
                      <a:noFill/>
                    </a:lnL>
                    <a:lnR>
                      <a:noFill/>
                    </a:lnR>
                    <a:lnT>
                      <a:noFill/>
                    </a:lnT>
                    <a:lnB>
                      <a:noFill/>
                    </a:lnB>
                    <a:noFill/>
                  </a:tcPr>
                </a:tc>
                <a:extLst>
                  <a:ext uri="{0D108BD9-81ED-4DB2-BD59-A6C34878D82A}">
                    <a16:rowId xmlns:a16="http://schemas.microsoft.com/office/drawing/2014/main" val="186008432"/>
                  </a:ext>
                </a:extLst>
              </a:tr>
              <a:tr h="184150">
                <a:tc>
                  <a:txBody>
                    <a:bodyPr/>
                    <a:lstStyle/>
                    <a:p>
                      <a:pPr algn="l" fontAlgn="b"/>
                      <a:r>
                        <a:rPr lang="en-US" sz="1800" b="0" i="0" u="none" strike="noStrike">
                          <a:solidFill>
                            <a:srgbClr val="000000"/>
                          </a:solidFill>
                          <a:effectLst/>
                          <a:latin typeface="Aptos Narrow" panose="020B0004020202020204" pitchFamily="34" charset="0"/>
                        </a:rPr>
                        <a:t>Michigan</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3.10%</a:t>
                      </a:r>
                    </a:p>
                  </a:txBody>
                  <a:tcPr marL="6350" marR="6350" marT="6350" marB="0" anchor="b">
                    <a:lnL>
                      <a:noFill/>
                    </a:lnL>
                    <a:lnR>
                      <a:noFill/>
                    </a:lnR>
                    <a:lnT>
                      <a:noFill/>
                    </a:lnT>
                    <a:lnB>
                      <a:noFill/>
                    </a:lnB>
                    <a:noFill/>
                  </a:tcPr>
                </a:tc>
                <a:extLst>
                  <a:ext uri="{0D108BD9-81ED-4DB2-BD59-A6C34878D82A}">
                    <a16:rowId xmlns:a16="http://schemas.microsoft.com/office/drawing/2014/main" val="643738745"/>
                  </a:ext>
                </a:extLst>
              </a:tr>
              <a:tr h="184150">
                <a:tc>
                  <a:txBody>
                    <a:bodyPr/>
                    <a:lstStyle/>
                    <a:p>
                      <a:pPr algn="l" fontAlgn="b"/>
                      <a:r>
                        <a:rPr lang="en-US" sz="1800" b="0" i="0" u="none" strike="noStrike">
                          <a:solidFill>
                            <a:srgbClr val="000000"/>
                          </a:solidFill>
                          <a:effectLst/>
                          <a:latin typeface="Aptos Narrow" panose="020B0004020202020204" pitchFamily="34" charset="0"/>
                        </a:rPr>
                        <a:t>Virginia</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3.10%</a:t>
                      </a:r>
                    </a:p>
                  </a:txBody>
                  <a:tcPr marL="6350" marR="6350" marT="6350" marB="0" anchor="b">
                    <a:lnL>
                      <a:noFill/>
                    </a:lnL>
                    <a:lnR>
                      <a:noFill/>
                    </a:lnR>
                    <a:lnT>
                      <a:noFill/>
                    </a:lnT>
                    <a:lnB>
                      <a:noFill/>
                    </a:lnB>
                    <a:noFill/>
                  </a:tcPr>
                </a:tc>
                <a:extLst>
                  <a:ext uri="{0D108BD9-81ED-4DB2-BD59-A6C34878D82A}">
                    <a16:rowId xmlns:a16="http://schemas.microsoft.com/office/drawing/2014/main" val="2088227595"/>
                  </a:ext>
                </a:extLst>
              </a:tr>
            </a:tbl>
          </a:graphicData>
        </a:graphic>
      </p:graphicFrame>
    </p:spTree>
    <p:extLst>
      <p:ext uri="{BB962C8B-B14F-4D97-AF65-F5344CB8AC3E}">
        <p14:creationId xmlns:p14="http://schemas.microsoft.com/office/powerpoint/2010/main" val="3856141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66231A-5A7D-90F3-8320-EC55F0DF7D5E}"/>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41B98F2-91F1-DA8A-4B60-0469665910AB}"/>
              </a:ext>
            </a:extLst>
          </p:cNvPr>
          <p:cNvPicPr>
            <a:picLocks noChangeAspect="1"/>
          </p:cNvPicPr>
          <p:nvPr/>
        </p:nvPicPr>
        <p:blipFill>
          <a:blip r:embed="rId3"/>
          <a:srcRect l="16273" t="32208" r="18276" b="10639"/>
          <a:stretch/>
        </p:blipFill>
        <p:spPr>
          <a:xfrm>
            <a:off x="2572512" y="933492"/>
            <a:ext cx="9087364" cy="4917025"/>
          </a:xfrm>
          <a:prstGeom prst="rect">
            <a:avLst/>
          </a:prstGeom>
        </p:spPr>
      </p:pic>
      <p:grpSp>
        <p:nvGrpSpPr>
          <p:cNvPr id="10" name="Group 9">
            <a:extLst>
              <a:ext uri="{FF2B5EF4-FFF2-40B4-BE49-F238E27FC236}">
                <a16:creationId xmlns:a16="http://schemas.microsoft.com/office/drawing/2014/main" id="{737D1AF9-C05E-6262-FE8C-01E2A53526B2}"/>
              </a:ext>
            </a:extLst>
          </p:cNvPr>
          <p:cNvGrpSpPr/>
          <p:nvPr/>
        </p:nvGrpSpPr>
        <p:grpSpPr>
          <a:xfrm>
            <a:off x="97765" y="1455551"/>
            <a:ext cx="1979770" cy="3742006"/>
            <a:chOff x="221564" y="1557997"/>
            <a:chExt cx="2859261" cy="3742006"/>
          </a:xfrm>
        </p:grpSpPr>
        <p:sp>
          <p:nvSpPr>
            <p:cNvPr id="11" name="Arrow: Pentagon 10">
              <a:extLst>
                <a:ext uri="{FF2B5EF4-FFF2-40B4-BE49-F238E27FC236}">
                  <a16:creationId xmlns:a16="http://schemas.microsoft.com/office/drawing/2014/main" id="{52CA49A3-7E5D-C401-8F10-E3E9EDC1A4C4}"/>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175AC6A8-E94A-B581-7784-3CFEE4332F9F}"/>
                </a:ext>
              </a:extLst>
            </p:cNvPr>
            <p:cNvSpPr txBox="1"/>
            <p:nvPr/>
          </p:nvSpPr>
          <p:spPr>
            <a:xfrm>
              <a:off x="221564" y="1949411"/>
              <a:ext cx="2632014" cy="2554545"/>
            </a:xfrm>
            <a:prstGeom prst="rect">
              <a:avLst/>
            </a:prstGeom>
            <a:noFill/>
          </p:spPr>
          <p:txBody>
            <a:bodyPr wrap="square">
              <a:spAutoFit/>
            </a:bodyPr>
            <a:lstStyle/>
            <a:p>
              <a:r>
                <a:rPr lang="en-US" sz="2000" b="1" dirty="0">
                  <a:solidFill>
                    <a:schemeClr val="bg1"/>
                  </a:solidFill>
                </a:rPr>
                <a:t>PQ2: Are there areas</a:t>
              </a:r>
            </a:p>
            <a:p>
              <a:r>
                <a:rPr lang="en-US" sz="2000" b="1" dirty="0">
                  <a:solidFill>
                    <a:schemeClr val="bg1"/>
                  </a:solidFill>
                </a:rPr>
                <a:t>where  Enlisted Accessions differs from the population?</a:t>
              </a:r>
            </a:p>
          </p:txBody>
        </p:sp>
      </p:grpSp>
      <p:sp>
        <p:nvSpPr>
          <p:cNvPr id="2" name="Rectangle 1">
            <a:extLst>
              <a:ext uri="{FF2B5EF4-FFF2-40B4-BE49-F238E27FC236}">
                <a16:creationId xmlns:a16="http://schemas.microsoft.com/office/drawing/2014/main" id="{010A09FE-3BE4-69A3-3E66-84813A244154}"/>
              </a:ext>
            </a:extLst>
          </p:cNvPr>
          <p:cNvSpPr/>
          <p:nvPr/>
        </p:nvSpPr>
        <p:spPr>
          <a:xfrm>
            <a:off x="9894092" y="1027088"/>
            <a:ext cx="1688427" cy="4546426"/>
          </a:xfrm>
          <a:prstGeom prst="rect">
            <a:avLst/>
          </a:prstGeom>
          <a:noFill/>
          <a:ln>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5E13E097-A92B-D5AD-4932-8D5241E26054}"/>
              </a:ext>
            </a:extLst>
          </p:cNvPr>
          <p:cNvGraphicFramePr>
            <a:graphicFrameLocks noGrp="1"/>
          </p:cNvGraphicFramePr>
          <p:nvPr>
            <p:extLst>
              <p:ext uri="{D42A27DB-BD31-4B8C-83A1-F6EECF244321}">
                <p14:modId xmlns:p14="http://schemas.microsoft.com/office/powerpoint/2010/main" val="1938601245"/>
              </p:ext>
            </p:extLst>
          </p:nvPr>
        </p:nvGraphicFramePr>
        <p:xfrm>
          <a:off x="5041461" y="1438018"/>
          <a:ext cx="2305823" cy="3134175"/>
        </p:xfrm>
        <a:graphic>
          <a:graphicData uri="http://schemas.openxmlformats.org/drawingml/2006/table">
            <a:tbl>
              <a:tblPr/>
              <a:tblGrid>
                <a:gridCol w="1411443">
                  <a:extLst>
                    <a:ext uri="{9D8B030D-6E8A-4147-A177-3AD203B41FA5}">
                      <a16:colId xmlns:a16="http://schemas.microsoft.com/office/drawing/2014/main" val="1475285374"/>
                    </a:ext>
                  </a:extLst>
                </a:gridCol>
                <a:gridCol w="894380">
                  <a:extLst>
                    <a:ext uri="{9D8B030D-6E8A-4147-A177-3AD203B41FA5}">
                      <a16:colId xmlns:a16="http://schemas.microsoft.com/office/drawing/2014/main" val="1982735695"/>
                    </a:ext>
                  </a:extLst>
                </a:gridCol>
              </a:tblGrid>
              <a:tr h="284925">
                <a:tc gridSpan="2">
                  <a:txBody>
                    <a:bodyPr/>
                    <a:lstStyle/>
                    <a:p>
                      <a:pPr algn="ctr" fontAlgn="b"/>
                      <a:r>
                        <a:rPr lang="en-US" sz="1800" b="0" i="0" u="none" strike="noStrike" dirty="0">
                          <a:solidFill>
                            <a:srgbClr val="000000"/>
                          </a:solidFill>
                          <a:effectLst/>
                          <a:latin typeface="Aptos Narrow" panose="020B0004020202020204" pitchFamily="34" charset="0"/>
                        </a:rPr>
                        <a:t>TOP 10</a:t>
                      </a:r>
                    </a:p>
                  </a:txBody>
                  <a:tcPr marL="6350" marR="6350" marT="6350" marB="0" anchor="b">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15262311"/>
                  </a:ext>
                </a:extLst>
              </a:tr>
              <a:tr h="284925">
                <a:tc>
                  <a:txBody>
                    <a:bodyPr/>
                    <a:lstStyle/>
                    <a:p>
                      <a:pPr algn="l" fontAlgn="b"/>
                      <a:r>
                        <a:rPr lang="en-US" sz="1800" b="0" i="0" u="none" strike="noStrike" dirty="0">
                          <a:solidFill>
                            <a:srgbClr val="000000"/>
                          </a:solidFill>
                          <a:effectLst/>
                          <a:latin typeface="Aptos Narrow" panose="020B0004020202020204" pitchFamily="34" charset="0"/>
                        </a:rPr>
                        <a:t>California</a:t>
                      </a:r>
                    </a:p>
                  </a:txBody>
                  <a:tcPr marL="6350" marR="6350" marT="6350"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pitchFamily="34" charset="0"/>
                        </a:rPr>
                        <a:t>12.12%</a:t>
                      </a:r>
                    </a:p>
                  </a:txBody>
                  <a:tcPr marL="6350" marR="6350" marT="6350" marB="0" anchor="b">
                    <a:lnL>
                      <a:noFill/>
                    </a:lnL>
                    <a:lnR>
                      <a:noFill/>
                    </a:lnR>
                    <a:lnT>
                      <a:noFill/>
                    </a:lnT>
                    <a:lnB>
                      <a:noFill/>
                    </a:lnB>
                    <a:noFill/>
                  </a:tcPr>
                </a:tc>
                <a:extLst>
                  <a:ext uri="{0D108BD9-81ED-4DB2-BD59-A6C34878D82A}">
                    <a16:rowId xmlns:a16="http://schemas.microsoft.com/office/drawing/2014/main" val="3824701749"/>
                  </a:ext>
                </a:extLst>
              </a:tr>
              <a:tr h="284925">
                <a:tc>
                  <a:txBody>
                    <a:bodyPr/>
                    <a:lstStyle/>
                    <a:p>
                      <a:pPr algn="l" fontAlgn="b"/>
                      <a:r>
                        <a:rPr lang="en-US" sz="1800" b="0" i="0" u="none" strike="noStrike">
                          <a:solidFill>
                            <a:srgbClr val="000000"/>
                          </a:solidFill>
                          <a:effectLst/>
                          <a:latin typeface="Aptos Narrow" panose="020B0004020202020204" pitchFamily="34" charset="0"/>
                        </a:rPr>
                        <a:t>Texas</a:t>
                      </a:r>
                    </a:p>
                  </a:txBody>
                  <a:tcPr marL="6350" marR="6350" marT="6350"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pitchFamily="34" charset="0"/>
                        </a:rPr>
                        <a:t>11.74%</a:t>
                      </a:r>
                    </a:p>
                  </a:txBody>
                  <a:tcPr marL="6350" marR="6350" marT="6350" marB="0" anchor="b">
                    <a:lnL>
                      <a:noFill/>
                    </a:lnL>
                    <a:lnR>
                      <a:noFill/>
                    </a:lnR>
                    <a:lnT>
                      <a:noFill/>
                    </a:lnT>
                    <a:lnB>
                      <a:noFill/>
                    </a:lnB>
                    <a:noFill/>
                  </a:tcPr>
                </a:tc>
                <a:extLst>
                  <a:ext uri="{0D108BD9-81ED-4DB2-BD59-A6C34878D82A}">
                    <a16:rowId xmlns:a16="http://schemas.microsoft.com/office/drawing/2014/main" val="2685917530"/>
                  </a:ext>
                </a:extLst>
              </a:tr>
              <a:tr h="284925">
                <a:tc>
                  <a:txBody>
                    <a:bodyPr/>
                    <a:lstStyle/>
                    <a:p>
                      <a:pPr algn="l" fontAlgn="b"/>
                      <a:r>
                        <a:rPr lang="en-US" sz="1800" b="0" i="0" u="none" strike="noStrike">
                          <a:solidFill>
                            <a:srgbClr val="000000"/>
                          </a:solidFill>
                          <a:effectLst/>
                          <a:latin typeface="Aptos Narrow" panose="020B0004020202020204" pitchFamily="34" charset="0"/>
                        </a:rPr>
                        <a:t>Florida</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8.32%</a:t>
                      </a:r>
                    </a:p>
                  </a:txBody>
                  <a:tcPr marL="6350" marR="6350" marT="6350" marB="0" anchor="b">
                    <a:lnL>
                      <a:noFill/>
                    </a:lnL>
                    <a:lnR>
                      <a:noFill/>
                    </a:lnR>
                    <a:lnT>
                      <a:noFill/>
                    </a:lnT>
                    <a:lnB>
                      <a:noFill/>
                    </a:lnB>
                    <a:noFill/>
                  </a:tcPr>
                </a:tc>
                <a:extLst>
                  <a:ext uri="{0D108BD9-81ED-4DB2-BD59-A6C34878D82A}">
                    <a16:rowId xmlns:a16="http://schemas.microsoft.com/office/drawing/2014/main" val="462205059"/>
                  </a:ext>
                </a:extLst>
              </a:tr>
              <a:tr h="284925">
                <a:tc>
                  <a:txBody>
                    <a:bodyPr/>
                    <a:lstStyle/>
                    <a:p>
                      <a:pPr algn="l" fontAlgn="b"/>
                      <a:r>
                        <a:rPr lang="en-US" sz="1800" b="0" i="0" u="none" strike="noStrike">
                          <a:solidFill>
                            <a:srgbClr val="000000"/>
                          </a:solidFill>
                          <a:effectLst/>
                          <a:latin typeface="Aptos Narrow" panose="020B0004020202020204" pitchFamily="34" charset="0"/>
                        </a:rPr>
                        <a:t>Georgia</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4.63%</a:t>
                      </a:r>
                    </a:p>
                  </a:txBody>
                  <a:tcPr marL="6350" marR="6350" marT="6350" marB="0" anchor="b">
                    <a:lnL>
                      <a:noFill/>
                    </a:lnL>
                    <a:lnR>
                      <a:noFill/>
                    </a:lnR>
                    <a:lnT>
                      <a:noFill/>
                    </a:lnT>
                    <a:lnB>
                      <a:noFill/>
                    </a:lnB>
                    <a:noFill/>
                  </a:tcPr>
                </a:tc>
                <a:extLst>
                  <a:ext uri="{0D108BD9-81ED-4DB2-BD59-A6C34878D82A}">
                    <a16:rowId xmlns:a16="http://schemas.microsoft.com/office/drawing/2014/main" val="3448361620"/>
                  </a:ext>
                </a:extLst>
              </a:tr>
              <a:tr h="284925">
                <a:tc>
                  <a:txBody>
                    <a:bodyPr/>
                    <a:lstStyle/>
                    <a:p>
                      <a:pPr algn="l" fontAlgn="b"/>
                      <a:r>
                        <a:rPr lang="en-US" sz="1800" b="0" i="0" u="none" strike="noStrike">
                          <a:solidFill>
                            <a:srgbClr val="000000"/>
                          </a:solidFill>
                          <a:effectLst/>
                          <a:latin typeface="Aptos Narrow" panose="020B0004020202020204" pitchFamily="34" charset="0"/>
                        </a:rPr>
                        <a:t>New York</a:t>
                      </a:r>
                    </a:p>
                  </a:txBody>
                  <a:tcPr marL="6350" marR="6350" marT="6350" marB="0" anchor="b">
                    <a:lnL>
                      <a:noFill/>
                    </a:lnL>
                    <a:lnR>
                      <a:noFill/>
                    </a:lnR>
                    <a:lnT>
                      <a:noFill/>
                    </a:lnT>
                    <a:lnB>
                      <a:noFill/>
                    </a:lnB>
                    <a:noFill/>
                  </a:tcPr>
                </a:tc>
                <a:tc>
                  <a:txBody>
                    <a:bodyPr/>
                    <a:lstStyle/>
                    <a:p>
                      <a:pPr algn="r" fontAlgn="b"/>
                      <a:r>
                        <a:rPr lang="en-US" sz="1800" b="0" i="0" u="none" strike="noStrike">
                          <a:solidFill>
                            <a:srgbClr val="000000"/>
                          </a:solidFill>
                          <a:effectLst/>
                          <a:latin typeface="Aptos Narrow" panose="020B0004020202020204" pitchFamily="34" charset="0"/>
                        </a:rPr>
                        <a:t>4.32%</a:t>
                      </a:r>
                    </a:p>
                  </a:txBody>
                  <a:tcPr marL="6350" marR="6350" marT="6350" marB="0" anchor="b">
                    <a:lnL>
                      <a:noFill/>
                    </a:lnL>
                    <a:lnR>
                      <a:noFill/>
                    </a:lnR>
                    <a:lnT>
                      <a:noFill/>
                    </a:lnT>
                    <a:lnB>
                      <a:noFill/>
                    </a:lnB>
                    <a:noFill/>
                  </a:tcPr>
                </a:tc>
                <a:extLst>
                  <a:ext uri="{0D108BD9-81ED-4DB2-BD59-A6C34878D82A}">
                    <a16:rowId xmlns:a16="http://schemas.microsoft.com/office/drawing/2014/main" val="2414206620"/>
                  </a:ext>
                </a:extLst>
              </a:tr>
              <a:tr h="284925">
                <a:tc>
                  <a:txBody>
                    <a:bodyPr/>
                    <a:lstStyle/>
                    <a:p>
                      <a:pPr algn="l" fontAlgn="b"/>
                      <a:r>
                        <a:rPr lang="en-US" sz="1800" b="0" i="0" u="none" strike="noStrike" dirty="0">
                          <a:solidFill>
                            <a:srgbClr val="000000"/>
                          </a:solidFill>
                          <a:effectLst/>
                          <a:latin typeface="Aptos Narrow" panose="020B0004020202020204" pitchFamily="34" charset="0"/>
                        </a:rPr>
                        <a:t>North Carolina</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3.91%</a:t>
                      </a:r>
                    </a:p>
                  </a:txBody>
                  <a:tcPr marL="6350" marR="6350" marT="6350" marB="0" anchor="b">
                    <a:lnL>
                      <a:noFill/>
                    </a:lnL>
                    <a:lnR>
                      <a:noFill/>
                    </a:lnR>
                    <a:lnT>
                      <a:noFill/>
                    </a:lnT>
                    <a:lnB>
                      <a:noFill/>
                    </a:lnB>
                    <a:noFill/>
                  </a:tcPr>
                </a:tc>
                <a:extLst>
                  <a:ext uri="{0D108BD9-81ED-4DB2-BD59-A6C34878D82A}">
                    <a16:rowId xmlns:a16="http://schemas.microsoft.com/office/drawing/2014/main" val="1938416840"/>
                  </a:ext>
                </a:extLst>
              </a:tr>
              <a:tr h="284925">
                <a:tc>
                  <a:txBody>
                    <a:bodyPr/>
                    <a:lstStyle/>
                    <a:p>
                      <a:pPr algn="l" fontAlgn="b"/>
                      <a:r>
                        <a:rPr lang="en-US" sz="1800" b="0" i="0" u="none" strike="noStrike" dirty="0">
                          <a:solidFill>
                            <a:srgbClr val="000000"/>
                          </a:solidFill>
                          <a:effectLst/>
                          <a:latin typeface="Aptos Narrow" panose="020B0004020202020204" pitchFamily="34" charset="0"/>
                        </a:rPr>
                        <a:t>Virginia</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3.47%</a:t>
                      </a:r>
                    </a:p>
                  </a:txBody>
                  <a:tcPr marL="6350" marR="6350" marT="6350" marB="0" anchor="b">
                    <a:lnL>
                      <a:noFill/>
                    </a:lnL>
                    <a:lnR>
                      <a:noFill/>
                    </a:lnR>
                    <a:lnT>
                      <a:noFill/>
                    </a:lnT>
                    <a:lnB>
                      <a:noFill/>
                    </a:lnB>
                    <a:noFill/>
                  </a:tcPr>
                </a:tc>
                <a:extLst>
                  <a:ext uri="{0D108BD9-81ED-4DB2-BD59-A6C34878D82A}">
                    <a16:rowId xmlns:a16="http://schemas.microsoft.com/office/drawing/2014/main" val="661687558"/>
                  </a:ext>
                </a:extLst>
              </a:tr>
              <a:tr h="284925">
                <a:tc>
                  <a:txBody>
                    <a:bodyPr/>
                    <a:lstStyle/>
                    <a:p>
                      <a:pPr algn="l" fontAlgn="b"/>
                      <a:r>
                        <a:rPr lang="en-US" sz="1800" b="0" i="0" u="none" strike="noStrike" dirty="0">
                          <a:solidFill>
                            <a:srgbClr val="000000"/>
                          </a:solidFill>
                          <a:effectLst/>
                          <a:latin typeface="Aptos Narrow" panose="020B0004020202020204" pitchFamily="34" charset="0"/>
                        </a:rPr>
                        <a:t>Illinois</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3.24%</a:t>
                      </a:r>
                    </a:p>
                  </a:txBody>
                  <a:tcPr marL="6350" marR="6350" marT="6350" marB="0" anchor="b">
                    <a:lnL>
                      <a:noFill/>
                    </a:lnL>
                    <a:lnR>
                      <a:noFill/>
                    </a:lnR>
                    <a:lnT>
                      <a:noFill/>
                    </a:lnT>
                    <a:lnB>
                      <a:noFill/>
                    </a:lnB>
                    <a:noFill/>
                  </a:tcPr>
                </a:tc>
                <a:extLst>
                  <a:ext uri="{0D108BD9-81ED-4DB2-BD59-A6C34878D82A}">
                    <a16:rowId xmlns:a16="http://schemas.microsoft.com/office/drawing/2014/main" val="760001527"/>
                  </a:ext>
                </a:extLst>
              </a:tr>
              <a:tr h="284925">
                <a:tc>
                  <a:txBody>
                    <a:bodyPr/>
                    <a:lstStyle/>
                    <a:p>
                      <a:pPr algn="l" fontAlgn="b"/>
                      <a:r>
                        <a:rPr lang="en-US" sz="1800" b="0" i="0" u="none" strike="noStrike">
                          <a:solidFill>
                            <a:srgbClr val="000000"/>
                          </a:solidFill>
                          <a:effectLst/>
                          <a:latin typeface="Aptos Narrow" panose="020B0004020202020204" pitchFamily="34" charset="0"/>
                        </a:rPr>
                        <a:t>Ohio</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3.23%</a:t>
                      </a:r>
                    </a:p>
                  </a:txBody>
                  <a:tcPr marL="6350" marR="6350" marT="6350" marB="0" anchor="b">
                    <a:lnL>
                      <a:noFill/>
                    </a:lnL>
                    <a:lnR>
                      <a:noFill/>
                    </a:lnR>
                    <a:lnT>
                      <a:noFill/>
                    </a:lnT>
                    <a:lnB>
                      <a:noFill/>
                    </a:lnB>
                    <a:noFill/>
                  </a:tcPr>
                </a:tc>
                <a:extLst>
                  <a:ext uri="{0D108BD9-81ED-4DB2-BD59-A6C34878D82A}">
                    <a16:rowId xmlns:a16="http://schemas.microsoft.com/office/drawing/2014/main" val="1918648323"/>
                  </a:ext>
                </a:extLst>
              </a:tr>
              <a:tr h="284925">
                <a:tc>
                  <a:txBody>
                    <a:bodyPr/>
                    <a:lstStyle/>
                    <a:p>
                      <a:pPr algn="l" fontAlgn="b"/>
                      <a:r>
                        <a:rPr lang="en-US" sz="1800" b="0" i="0" u="none" strike="noStrike" dirty="0">
                          <a:solidFill>
                            <a:srgbClr val="000000"/>
                          </a:solidFill>
                          <a:effectLst/>
                          <a:latin typeface="Aptos Narrow" panose="020B0004020202020204" pitchFamily="34" charset="0"/>
                        </a:rPr>
                        <a:t>Pennsylvania</a:t>
                      </a:r>
                    </a:p>
                  </a:txBody>
                  <a:tcPr marL="6350" marR="6350" marT="6350" marB="0" anchor="b">
                    <a:lnL>
                      <a:noFill/>
                    </a:lnL>
                    <a:lnR>
                      <a:noFill/>
                    </a:lnR>
                    <a:lnT>
                      <a:noFill/>
                    </a:lnT>
                    <a:lnB>
                      <a:noFill/>
                    </a:lnB>
                    <a:noFill/>
                  </a:tcPr>
                </a:tc>
                <a:tc>
                  <a:txBody>
                    <a:bodyPr/>
                    <a:lstStyle/>
                    <a:p>
                      <a:pPr algn="r" fontAlgn="b"/>
                      <a:r>
                        <a:rPr lang="en-US" sz="1800" b="0" i="0" u="none" strike="noStrike" dirty="0">
                          <a:solidFill>
                            <a:srgbClr val="000000"/>
                          </a:solidFill>
                          <a:effectLst/>
                          <a:latin typeface="Aptos Narrow" panose="020B0004020202020204" pitchFamily="34" charset="0"/>
                        </a:rPr>
                        <a:t>2.85%</a:t>
                      </a:r>
                    </a:p>
                  </a:txBody>
                  <a:tcPr marL="6350" marR="6350" marT="6350" marB="0" anchor="b">
                    <a:lnL>
                      <a:noFill/>
                    </a:lnL>
                    <a:lnR>
                      <a:noFill/>
                    </a:lnR>
                    <a:lnT>
                      <a:noFill/>
                    </a:lnT>
                    <a:lnB>
                      <a:noFill/>
                    </a:lnB>
                    <a:noFill/>
                  </a:tcPr>
                </a:tc>
                <a:extLst>
                  <a:ext uri="{0D108BD9-81ED-4DB2-BD59-A6C34878D82A}">
                    <a16:rowId xmlns:a16="http://schemas.microsoft.com/office/drawing/2014/main" val="3907078983"/>
                  </a:ext>
                </a:extLst>
              </a:tr>
            </a:tbl>
          </a:graphicData>
        </a:graphic>
      </p:graphicFrame>
      <p:sp>
        <p:nvSpPr>
          <p:cNvPr id="13" name="TextBox 12">
            <a:extLst>
              <a:ext uri="{FF2B5EF4-FFF2-40B4-BE49-F238E27FC236}">
                <a16:creationId xmlns:a16="http://schemas.microsoft.com/office/drawing/2014/main" id="{969BBE9C-7D8B-2647-1DA5-0595AB5C4078}"/>
              </a:ext>
            </a:extLst>
          </p:cNvPr>
          <p:cNvSpPr txBox="1"/>
          <p:nvPr/>
        </p:nvSpPr>
        <p:spPr>
          <a:xfrm>
            <a:off x="1230908" y="120417"/>
            <a:ext cx="10909594" cy="646331"/>
          </a:xfrm>
          <a:prstGeom prst="rect">
            <a:avLst/>
          </a:prstGeom>
          <a:noFill/>
        </p:spPr>
        <p:txBody>
          <a:bodyPr wrap="square" rtlCol="0">
            <a:spAutoFit/>
          </a:bodyPr>
          <a:lstStyle/>
          <a:p>
            <a:r>
              <a:rPr lang="en-US" sz="3600" b="1" dirty="0"/>
              <a:t>PERCENT ENLISTED ACCESSIONS BY STATE FY2020</a:t>
            </a:r>
          </a:p>
        </p:txBody>
      </p:sp>
    </p:spTree>
    <p:extLst>
      <p:ext uri="{BB962C8B-B14F-4D97-AF65-F5344CB8AC3E}">
        <p14:creationId xmlns:p14="http://schemas.microsoft.com/office/powerpoint/2010/main" val="27127842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3A19297-1233-A737-FEAC-26EF61BA5D1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96581E0-D5D1-A0D7-EB15-8A4A0F4A2A9D}"/>
              </a:ext>
            </a:extLst>
          </p:cNvPr>
          <p:cNvPicPr>
            <a:picLocks noChangeAspect="1"/>
          </p:cNvPicPr>
          <p:nvPr/>
        </p:nvPicPr>
        <p:blipFill>
          <a:blip r:embed="rId3"/>
          <a:stretch>
            <a:fillRect/>
          </a:stretch>
        </p:blipFill>
        <p:spPr>
          <a:xfrm>
            <a:off x="0" y="10256"/>
            <a:ext cx="12192000" cy="6837487"/>
          </a:xfrm>
          <a:prstGeom prst="rect">
            <a:avLst/>
          </a:prstGeom>
        </p:spPr>
      </p:pic>
      <p:sp>
        <p:nvSpPr>
          <p:cNvPr id="2" name="TextBox 1">
            <a:extLst>
              <a:ext uri="{FF2B5EF4-FFF2-40B4-BE49-F238E27FC236}">
                <a16:creationId xmlns:a16="http://schemas.microsoft.com/office/drawing/2014/main" id="{1FF4E375-B010-F709-DCE2-59CEBF37C1FA}"/>
              </a:ext>
            </a:extLst>
          </p:cNvPr>
          <p:cNvSpPr txBox="1"/>
          <p:nvPr/>
        </p:nvSpPr>
        <p:spPr>
          <a:xfrm>
            <a:off x="5344863" y="144383"/>
            <a:ext cx="6584688" cy="892552"/>
          </a:xfrm>
          <a:prstGeom prst="rect">
            <a:avLst/>
          </a:prstGeom>
          <a:noFill/>
        </p:spPr>
        <p:txBody>
          <a:bodyPr wrap="none" rtlCol="0">
            <a:spAutoFit/>
          </a:bodyPr>
          <a:lstStyle/>
          <a:p>
            <a:r>
              <a:rPr lang="en-US" sz="5200" b="1" dirty="0"/>
              <a:t>PROJECT FINDINGS 2</a:t>
            </a:r>
          </a:p>
        </p:txBody>
      </p:sp>
      <p:sp>
        <p:nvSpPr>
          <p:cNvPr id="5" name="TextBox 4">
            <a:extLst>
              <a:ext uri="{FF2B5EF4-FFF2-40B4-BE49-F238E27FC236}">
                <a16:creationId xmlns:a16="http://schemas.microsoft.com/office/drawing/2014/main" id="{23E5F63D-00C6-47CC-F0DF-BA0C6D6C635C}"/>
              </a:ext>
            </a:extLst>
          </p:cNvPr>
          <p:cNvSpPr txBox="1"/>
          <p:nvPr/>
        </p:nvSpPr>
        <p:spPr>
          <a:xfrm>
            <a:off x="5029200" y="945487"/>
            <a:ext cx="6987209" cy="6093976"/>
          </a:xfrm>
          <a:prstGeom prst="rect">
            <a:avLst/>
          </a:prstGeom>
          <a:noFill/>
        </p:spPr>
        <p:txBody>
          <a:bodyPr wrap="square">
            <a:spAutoFit/>
          </a:bodyPr>
          <a:lstStyle/>
          <a:p>
            <a:pPr marL="457200" indent="-457200">
              <a:buFont typeface="Arial" panose="020B0604020202020204" pitchFamily="34" charset="0"/>
              <a:buChar char="•"/>
            </a:pPr>
            <a:r>
              <a:rPr lang="en-US" sz="2900" b="1" dirty="0"/>
              <a:t>Across FY2010-2020, the SOUTH Region is where the percent of enlisted accessions exceeds the percent of the region’s target population</a:t>
            </a:r>
          </a:p>
          <a:p>
            <a:pPr marL="457200" indent="-457200">
              <a:buFont typeface="Arial" panose="020B0604020202020204" pitchFamily="34" charset="0"/>
              <a:buChar char="•"/>
            </a:pPr>
            <a:r>
              <a:rPr lang="en-US" sz="2900" b="1" dirty="0"/>
              <a:t>The NORTHEAST and MIDWEST Regions were where the percent of enlisted accessions were lower than the percent of the region’s target population</a:t>
            </a:r>
          </a:p>
          <a:p>
            <a:pPr marL="457200" indent="-457200">
              <a:buFont typeface="Arial" panose="020B0604020202020204" pitchFamily="34" charset="0"/>
              <a:buChar char="•"/>
            </a:pPr>
            <a:r>
              <a:rPr lang="en-US" sz="2900" b="1" dirty="0"/>
              <a:t>In the WEST Region, the percent of enlisted accessions was on par with the region’s target population</a:t>
            </a:r>
          </a:p>
        </p:txBody>
      </p:sp>
      <p:pic>
        <p:nvPicPr>
          <p:cNvPr id="7" name="Picture 6">
            <a:extLst>
              <a:ext uri="{FF2B5EF4-FFF2-40B4-BE49-F238E27FC236}">
                <a16:creationId xmlns:a16="http://schemas.microsoft.com/office/drawing/2014/main" id="{68B06D9C-E6C0-5C47-99EA-75D11145C31F}"/>
              </a:ext>
            </a:extLst>
          </p:cNvPr>
          <p:cNvPicPr>
            <a:picLocks noChangeAspect="1"/>
          </p:cNvPicPr>
          <p:nvPr/>
        </p:nvPicPr>
        <p:blipFill>
          <a:blip r:embed="rId4"/>
          <a:stretch>
            <a:fillRect/>
          </a:stretch>
        </p:blipFill>
        <p:spPr>
          <a:xfrm>
            <a:off x="9816" y="0"/>
            <a:ext cx="4797552" cy="6858000"/>
          </a:xfrm>
          <a:prstGeom prst="rect">
            <a:avLst/>
          </a:prstGeom>
        </p:spPr>
      </p:pic>
    </p:spTree>
    <p:extLst>
      <p:ext uri="{BB962C8B-B14F-4D97-AF65-F5344CB8AC3E}">
        <p14:creationId xmlns:p14="http://schemas.microsoft.com/office/powerpoint/2010/main" val="2831470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A46BA1-C71C-B606-2BE6-6C6C1A50528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42ECF56-E43E-1678-5E49-850F7768CF91}"/>
              </a:ext>
            </a:extLst>
          </p:cNvPr>
          <p:cNvPicPr>
            <a:picLocks noChangeAspect="1"/>
          </p:cNvPicPr>
          <p:nvPr/>
        </p:nvPicPr>
        <p:blipFill>
          <a:blip r:embed="rId3"/>
          <a:srcRect l="16315" t="25409" r="8457" b="4402"/>
          <a:stretch/>
        </p:blipFill>
        <p:spPr>
          <a:xfrm>
            <a:off x="-35992" y="0"/>
            <a:ext cx="12227991" cy="6858000"/>
          </a:xfrm>
          <a:prstGeom prst="rect">
            <a:avLst/>
          </a:prstGeom>
        </p:spPr>
      </p:pic>
      <p:pic>
        <p:nvPicPr>
          <p:cNvPr id="3" name="Picture 2">
            <a:extLst>
              <a:ext uri="{FF2B5EF4-FFF2-40B4-BE49-F238E27FC236}">
                <a16:creationId xmlns:a16="http://schemas.microsoft.com/office/drawing/2014/main" id="{FAD15DDB-5D7C-FB81-D622-B3BC9E434FB8}"/>
              </a:ext>
            </a:extLst>
          </p:cNvPr>
          <p:cNvPicPr>
            <a:picLocks noChangeAspect="1"/>
          </p:cNvPicPr>
          <p:nvPr/>
        </p:nvPicPr>
        <p:blipFill>
          <a:blip r:embed="rId4"/>
          <a:srcRect l="54678" t="61384" r="33181" b="8679"/>
          <a:stretch/>
        </p:blipFill>
        <p:spPr>
          <a:xfrm>
            <a:off x="7366960" y="78476"/>
            <a:ext cx="4692771" cy="6736393"/>
          </a:xfrm>
          <a:prstGeom prst="rect">
            <a:avLst/>
          </a:prstGeom>
        </p:spPr>
      </p:pic>
      <p:sp>
        <p:nvSpPr>
          <p:cNvPr id="4" name="TextBox 3">
            <a:extLst>
              <a:ext uri="{FF2B5EF4-FFF2-40B4-BE49-F238E27FC236}">
                <a16:creationId xmlns:a16="http://schemas.microsoft.com/office/drawing/2014/main" id="{751DC1CF-FB9B-771D-35C9-EB60F53E3595}"/>
              </a:ext>
            </a:extLst>
          </p:cNvPr>
          <p:cNvSpPr txBox="1"/>
          <p:nvPr/>
        </p:nvSpPr>
        <p:spPr>
          <a:xfrm>
            <a:off x="256977" y="178889"/>
            <a:ext cx="6754734" cy="892552"/>
          </a:xfrm>
          <a:prstGeom prst="rect">
            <a:avLst/>
          </a:prstGeom>
          <a:noFill/>
        </p:spPr>
        <p:txBody>
          <a:bodyPr wrap="none" rtlCol="0">
            <a:spAutoFit/>
          </a:bodyPr>
          <a:lstStyle/>
          <a:p>
            <a:r>
              <a:rPr lang="en-US" sz="5200" b="1" dirty="0"/>
              <a:t>PROJECT QUESTION 3</a:t>
            </a:r>
          </a:p>
        </p:txBody>
      </p:sp>
      <p:sp>
        <p:nvSpPr>
          <p:cNvPr id="6" name="TextBox 5">
            <a:extLst>
              <a:ext uri="{FF2B5EF4-FFF2-40B4-BE49-F238E27FC236}">
                <a16:creationId xmlns:a16="http://schemas.microsoft.com/office/drawing/2014/main" id="{49615BC8-2FAE-F12B-6590-2F99303F847A}"/>
              </a:ext>
            </a:extLst>
          </p:cNvPr>
          <p:cNvSpPr txBox="1"/>
          <p:nvPr/>
        </p:nvSpPr>
        <p:spPr>
          <a:xfrm>
            <a:off x="728929" y="2493257"/>
            <a:ext cx="5519471" cy="1754326"/>
          </a:xfrm>
          <a:prstGeom prst="rect">
            <a:avLst/>
          </a:prstGeom>
          <a:noFill/>
        </p:spPr>
        <p:txBody>
          <a:bodyPr wrap="square">
            <a:spAutoFit/>
          </a:bodyPr>
          <a:lstStyle/>
          <a:p>
            <a:pPr algn="ctr"/>
            <a:r>
              <a:rPr lang="en-US" sz="3600" b="1" dirty="0"/>
              <a:t>Is there a relationship between GDP Per Capita and Enlisted Accessions? </a:t>
            </a:r>
          </a:p>
        </p:txBody>
      </p:sp>
    </p:spTree>
    <p:extLst>
      <p:ext uri="{BB962C8B-B14F-4D97-AF65-F5344CB8AC3E}">
        <p14:creationId xmlns:p14="http://schemas.microsoft.com/office/powerpoint/2010/main" val="6571757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03AE5A-45F4-D7AF-5BBF-1BFB7ED7AE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952C8B6-B993-2D47-8C22-2D0C52F84A8F}"/>
              </a:ext>
            </a:extLst>
          </p:cNvPr>
          <p:cNvPicPr>
            <a:picLocks noChangeAspect="1"/>
          </p:cNvPicPr>
          <p:nvPr/>
        </p:nvPicPr>
        <p:blipFill>
          <a:blip r:embed="rId3"/>
          <a:srcRect l="16315" t="25409" r="8457" b="4402"/>
          <a:stretch/>
        </p:blipFill>
        <p:spPr>
          <a:xfrm>
            <a:off x="-35992" y="0"/>
            <a:ext cx="12227991" cy="6858000"/>
          </a:xfrm>
          <a:prstGeom prst="rect">
            <a:avLst/>
          </a:prstGeom>
        </p:spPr>
      </p:pic>
      <p:grpSp>
        <p:nvGrpSpPr>
          <p:cNvPr id="4" name="Group 3">
            <a:extLst>
              <a:ext uri="{FF2B5EF4-FFF2-40B4-BE49-F238E27FC236}">
                <a16:creationId xmlns:a16="http://schemas.microsoft.com/office/drawing/2014/main" id="{581721F6-D93F-7123-CBC6-FAA883417A87}"/>
              </a:ext>
            </a:extLst>
          </p:cNvPr>
          <p:cNvGrpSpPr/>
          <p:nvPr/>
        </p:nvGrpSpPr>
        <p:grpSpPr>
          <a:xfrm>
            <a:off x="-1265576" y="1295090"/>
            <a:ext cx="7928823" cy="5216121"/>
            <a:chOff x="2860368" y="269182"/>
            <a:chExt cx="7928823" cy="5216121"/>
          </a:xfrm>
        </p:grpSpPr>
        <p:grpSp>
          <p:nvGrpSpPr>
            <p:cNvPr id="5" name="Group 4">
              <a:extLst>
                <a:ext uri="{FF2B5EF4-FFF2-40B4-BE49-F238E27FC236}">
                  <a16:creationId xmlns:a16="http://schemas.microsoft.com/office/drawing/2014/main" id="{6024668B-4BFD-561C-2A96-48D3201FC067}"/>
                </a:ext>
              </a:extLst>
            </p:cNvPr>
            <p:cNvGrpSpPr/>
            <p:nvPr/>
          </p:nvGrpSpPr>
          <p:grpSpPr>
            <a:xfrm>
              <a:off x="2860368" y="269182"/>
              <a:ext cx="7928823" cy="5205802"/>
              <a:chOff x="2860368" y="269182"/>
              <a:chExt cx="7928823" cy="5205802"/>
            </a:xfrm>
          </p:grpSpPr>
          <p:grpSp>
            <p:nvGrpSpPr>
              <p:cNvPr id="7" name="Group 6">
                <a:extLst>
                  <a:ext uri="{FF2B5EF4-FFF2-40B4-BE49-F238E27FC236}">
                    <a16:creationId xmlns:a16="http://schemas.microsoft.com/office/drawing/2014/main" id="{3B0B6A5B-29F2-9A5A-45DD-BD082C45DEB4}"/>
                  </a:ext>
                </a:extLst>
              </p:cNvPr>
              <p:cNvGrpSpPr/>
              <p:nvPr/>
            </p:nvGrpSpPr>
            <p:grpSpPr>
              <a:xfrm>
                <a:off x="2860368" y="269182"/>
                <a:ext cx="7928823" cy="5205802"/>
                <a:chOff x="2846347" y="1176318"/>
                <a:chExt cx="7928823" cy="5205802"/>
              </a:xfrm>
            </p:grpSpPr>
            <p:sp>
              <p:nvSpPr>
                <p:cNvPr id="10" name="Arrow: Pentagon 9">
                  <a:extLst>
                    <a:ext uri="{FF2B5EF4-FFF2-40B4-BE49-F238E27FC236}">
                      <a16:creationId xmlns:a16="http://schemas.microsoft.com/office/drawing/2014/main" id="{7B9B75AE-3E5E-07B1-D72B-EFDBA4F72B5B}"/>
                    </a:ext>
                  </a:extLst>
                </p:cNvPr>
                <p:cNvSpPr/>
                <p:nvPr/>
              </p:nvSpPr>
              <p:spPr bwMode="auto">
                <a:xfrm>
                  <a:off x="4900647" y="5511240"/>
                  <a:ext cx="5874523" cy="870880"/>
                </a:xfrm>
                <a:prstGeom prst="homePlate">
                  <a:avLst/>
                </a:prstGeom>
                <a:solidFill>
                  <a:srgbClr val="002060"/>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1" name="TextBox 10">
                  <a:extLst>
                    <a:ext uri="{FF2B5EF4-FFF2-40B4-BE49-F238E27FC236}">
                      <a16:creationId xmlns:a16="http://schemas.microsoft.com/office/drawing/2014/main" id="{6D3A87CD-6EA1-7036-30F2-6CFB464CBF98}"/>
                    </a:ext>
                  </a:extLst>
                </p:cNvPr>
                <p:cNvSpPr txBox="1"/>
                <p:nvPr/>
              </p:nvSpPr>
              <p:spPr>
                <a:xfrm>
                  <a:off x="5954589" y="5562538"/>
                  <a:ext cx="3969020" cy="430887"/>
                </a:xfrm>
                <a:prstGeom prst="rect">
                  <a:avLst/>
                </a:prstGeom>
                <a:noFill/>
              </p:spPr>
              <p:txBody>
                <a:bodyPr wrap="square">
                  <a:spAutoFit/>
                </a:bodyPr>
                <a:lstStyle/>
                <a:p>
                  <a:r>
                    <a:rPr lang="en-US" sz="2200" b="1" dirty="0">
                      <a:solidFill>
                        <a:schemeClr val="bg1"/>
                      </a:solidFill>
                    </a:rPr>
                    <a:t>Conclusion/Questions</a:t>
                  </a:r>
                </a:p>
              </p:txBody>
            </p:sp>
            <p:sp>
              <p:nvSpPr>
                <p:cNvPr id="12" name="Freeform: Shape 11">
                  <a:extLst>
                    <a:ext uri="{FF2B5EF4-FFF2-40B4-BE49-F238E27FC236}">
                      <a16:creationId xmlns:a16="http://schemas.microsoft.com/office/drawing/2014/main" id="{6A3EE373-7CD4-F741-E720-9EB396D8542B}"/>
                    </a:ext>
                  </a:extLst>
                </p:cNvPr>
                <p:cNvSpPr/>
                <p:nvPr/>
              </p:nvSpPr>
              <p:spPr bwMode="auto">
                <a:xfrm>
                  <a:off x="5861883" y="5466453"/>
                  <a:ext cx="4550283" cy="140009"/>
                </a:xfrm>
                <a:custGeom>
                  <a:avLst/>
                  <a:gdLst>
                    <a:gd name="connsiteX0" fmla="*/ 0 w 4333875"/>
                    <a:gd name="connsiteY0" fmla="*/ 38100 h 133350"/>
                    <a:gd name="connsiteX1" fmla="*/ 4333875 w 4333875"/>
                    <a:gd name="connsiteY1" fmla="*/ 133350 h 133350"/>
                    <a:gd name="connsiteX2" fmla="*/ 4219575 w 4333875"/>
                    <a:gd name="connsiteY2" fmla="*/ 0 h 133350"/>
                    <a:gd name="connsiteX3" fmla="*/ 0 w 4333875"/>
                    <a:gd name="connsiteY3" fmla="*/ 38100 h 133350"/>
                  </a:gdLst>
                  <a:ahLst/>
                  <a:cxnLst>
                    <a:cxn ang="0">
                      <a:pos x="connsiteX0" y="connsiteY0"/>
                    </a:cxn>
                    <a:cxn ang="0">
                      <a:pos x="connsiteX1" y="connsiteY1"/>
                    </a:cxn>
                    <a:cxn ang="0">
                      <a:pos x="connsiteX2" y="connsiteY2"/>
                    </a:cxn>
                    <a:cxn ang="0">
                      <a:pos x="connsiteX3" y="connsiteY3"/>
                    </a:cxn>
                  </a:cxnLst>
                  <a:rect l="l" t="t" r="r" b="b"/>
                  <a:pathLst>
                    <a:path w="4333875" h="133350">
                      <a:moveTo>
                        <a:pt x="0" y="38100"/>
                      </a:moveTo>
                      <a:lnTo>
                        <a:pt x="4333875" y="133350"/>
                      </a:lnTo>
                      <a:lnTo>
                        <a:pt x="4219575" y="0"/>
                      </a:lnTo>
                      <a:lnTo>
                        <a:pt x="0" y="38100"/>
                      </a:lnTo>
                      <a:close/>
                    </a:path>
                  </a:pathLst>
                </a:custGeom>
                <a:solidFill>
                  <a:schemeClr val="tx1">
                    <a:alpha val="4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3" name="Arrow: Pentagon 12">
                  <a:extLst>
                    <a:ext uri="{FF2B5EF4-FFF2-40B4-BE49-F238E27FC236}">
                      <a16:creationId xmlns:a16="http://schemas.microsoft.com/office/drawing/2014/main" id="{5B7BD49A-C15C-BEEE-1622-04CFB0AA5C3A}"/>
                    </a:ext>
                  </a:extLst>
                </p:cNvPr>
                <p:cNvSpPr/>
                <p:nvPr/>
              </p:nvSpPr>
              <p:spPr bwMode="auto">
                <a:xfrm>
                  <a:off x="4900647" y="4661295"/>
                  <a:ext cx="5874523" cy="870880"/>
                </a:xfrm>
                <a:prstGeom prst="homePlate">
                  <a:avLst/>
                </a:prstGeom>
                <a:solidFill>
                  <a:srgbClr val="263BA6"/>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4" name="Rectangle 13">
                  <a:extLst>
                    <a:ext uri="{FF2B5EF4-FFF2-40B4-BE49-F238E27FC236}">
                      <a16:creationId xmlns:a16="http://schemas.microsoft.com/office/drawing/2014/main" id="{07FBC335-AC5D-E7FF-79DF-A8EA9BD08EAE}"/>
                    </a:ext>
                  </a:extLst>
                </p:cNvPr>
                <p:cNvSpPr/>
                <p:nvPr/>
              </p:nvSpPr>
              <p:spPr bwMode="auto">
                <a:xfrm>
                  <a:off x="4588919" y="3786453"/>
                  <a:ext cx="1272330" cy="870877"/>
                </a:xfrm>
                <a:prstGeom prst="rect">
                  <a:avLst/>
                </a:prstGeom>
                <a:solidFill>
                  <a:schemeClr val="tx1">
                    <a:alpha val="22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5" name="TextBox 14">
                  <a:extLst>
                    <a:ext uri="{FF2B5EF4-FFF2-40B4-BE49-F238E27FC236}">
                      <a16:creationId xmlns:a16="http://schemas.microsoft.com/office/drawing/2014/main" id="{F6C55A21-EFD0-4976-BF8D-7103F67064B7}"/>
                    </a:ext>
                  </a:extLst>
                </p:cNvPr>
                <p:cNvSpPr txBox="1"/>
                <p:nvPr/>
              </p:nvSpPr>
              <p:spPr>
                <a:xfrm>
                  <a:off x="5954589" y="4706494"/>
                  <a:ext cx="4253334" cy="430887"/>
                </a:xfrm>
                <a:prstGeom prst="rect">
                  <a:avLst/>
                </a:prstGeom>
                <a:noFill/>
              </p:spPr>
              <p:txBody>
                <a:bodyPr wrap="square">
                  <a:spAutoFit/>
                </a:bodyPr>
                <a:lstStyle/>
                <a:p>
                  <a:r>
                    <a:rPr lang="en-US" sz="2200" b="1" dirty="0">
                      <a:solidFill>
                        <a:schemeClr val="bg1"/>
                      </a:solidFill>
                    </a:rPr>
                    <a:t>Summary/Proposed Next Steps</a:t>
                  </a:r>
                </a:p>
              </p:txBody>
            </p:sp>
            <p:sp>
              <p:nvSpPr>
                <p:cNvPr id="16" name="TextBox 15">
                  <a:extLst>
                    <a:ext uri="{FF2B5EF4-FFF2-40B4-BE49-F238E27FC236}">
                      <a16:creationId xmlns:a16="http://schemas.microsoft.com/office/drawing/2014/main" id="{D755F466-2C21-D24C-9B09-AABEAF5D4F78}"/>
                    </a:ext>
                  </a:extLst>
                </p:cNvPr>
                <p:cNvSpPr txBox="1"/>
                <p:nvPr/>
              </p:nvSpPr>
              <p:spPr>
                <a:xfrm>
                  <a:off x="5140124" y="5687939"/>
                  <a:ext cx="623890" cy="584775"/>
                </a:xfrm>
                <a:prstGeom prst="rect">
                  <a:avLst/>
                </a:prstGeom>
                <a:noFill/>
              </p:spPr>
              <p:txBody>
                <a:bodyPr wrap="none" rtlCol="0">
                  <a:spAutoFit/>
                </a:bodyPr>
                <a:lstStyle/>
                <a:p>
                  <a:pPr algn="ctr"/>
                  <a:r>
                    <a:rPr lang="en-US" sz="3200" b="1" dirty="0">
                      <a:solidFill>
                        <a:schemeClr val="bg1"/>
                      </a:solidFill>
                      <a:cs typeface="Arial" pitchFamily="34" charset="0"/>
                    </a:rPr>
                    <a:t>06</a:t>
                  </a:r>
                </a:p>
              </p:txBody>
            </p:sp>
            <p:sp>
              <p:nvSpPr>
                <p:cNvPr id="17" name="Freeform: Shape 16">
                  <a:extLst>
                    <a:ext uri="{FF2B5EF4-FFF2-40B4-BE49-F238E27FC236}">
                      <a16:creationId xmlns:a16="http://schemas.microsoft.com/office/drawing/2014/main" id="{68FBC640-2430-AABF-6432-6798F67B6D14}"/>
                    </a:ext>
                  </a:extLst>
                </p:cNvPr>
                <p:cNvSpPr/>
                <p:nvPr/>
              </p:nvSpPr>
              <p:spPr bwMode="auto">
                <a:xfrm>
                  <a:off x="5861883" y="4597585"/>
                  <a:ext cx="4550283" cy="140009"/>
                </a:xfrm>
                <a:custGeom>
                  <a:avLst/>
                  <a:gdLst>
                    <a:gd name="connsiteX0" fmla="*/ 0 w 4333875"/>
                    <a:gd name="connsiteY0" fmla="*/ 38100 h 133350"/>
                    <a:gd name="connsiteX1" fmla="*/ 4333875 w 4333875"/>
                    <a:gd name="connsiteY1" fmla="*/ 133350 h 133350"/>
                    <a:gd name="connsiteX2" fmla="*/ 4219575 w 4333875"/>
                    <a:gd name="connsiteY2" fmla="*/ 0 h 133350"/>
                    <a:gd name="connsiteX3" fmla="*/ 0 w 4333875"/>
                    <a:gd name="connsiteY3" fmla="*/ 38100 h 133350"/>
                  </a:gdLst>
                  <a:ahLst/>
                  <a:cxnLst>
                    <a:cxn ang="0">
                      <a:pos x="connsiteX0" y="connsiteY0"/>
                    </a:cxn>
                    <a:cxn ang="0">
                      <a:pos x="connsiteX1" y="connsiteY1"/>
                    </a:cxn>
                    <a:cxn ang="0">
                      <a:pos x="connsiteX2" y="connsiteY2"/>
                    </a:cxn>
                    <a:cxn ang="0">
                      <a:pos x="connsiteX3" y="connsiteY3"/>
                    </a:cxn>
                  </a:cxnLst>
                  <a:rect l="l" t="t" r="r" b="b"/>
                  <a:pathLst>
                    <a:path w="4333875" h="133350">
                      <a:moveTo>
                        <a:pt x="0" y="38100"/>
                      </a:moveTo>
                      <a:lnTo>
                        <a:pt x="4333875" y="133350"/>
                      </a:lnTo>
                      <a:lnTo>
                        <a:pt x="4219575" y="0"/>
                      </a:lnTo>
                      <a:lnTo>
                        <a:pt x="0" y="38100"/>
                      </a:lnTo>
                      <a:close/>
                    </a:path>
                  </a:pathLst>
                </a:custGeom>
                <a:solidFill>
                  <a:schemeClr val="tx1">
                    <a:alpha val="4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8" name="Arrow: Pentagon 17">
                  <a:extLst>
                    <a:ext uri="{FF2B5EF4-FFF2-40B4-BE49-F238E27FC236}">
                      <a16:creationId xmlns:a16="http://schemas.microsoft.com/office/drawing/2014/main" id="{A1EB5705-DC47-CBD6-6577-73C9091E5441}"/>
                    </a:ext>
                  </a:extLst>
                </p:cNvPr>
                <p:cNvSpPr/>
                <p:nvPr/>
              </p:nvSpPr>
              <p:spPr bwMode="auto">
                <a:xfrm>
                  <a:off x="4900647" y="3758849"/>
                  <a:ext cx="5874523" cy="906136"/>
                </a:xfrm>
                <a:prstGeom prst="homePlate">
                  <a:avLst/>
                </a:prstGeom>
                <a:solidFill>
                  <a:srgbClr val="263BA6">
                    <a:alpha val="64000"/>
                  </a:srgb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19" name="TextBox 18">
                  <a:extLst>
                    <a:ext uri="{FF2B5EF4-FFF2-40B4-BE49-F238E27FC236}">
                      <a16:creationId xmlns:a16="http://schemas.microsoft.com/office/drawing/2014/main" id="{8B5CE7AA-FAEA-5354-3A4D-FBA3864E816A}"/>
                    </a:ext>
                  </a:extLst>
                </p:cNvPr>
                <p:cNvSpPr txBox="1"/>
                <p:nvPr/>
              </p:nvSpPr>
              <p:spPr>
                <a:xfrm>
                  <a:off x="5954589" y="3828150"/>
                  <a:ext cx="4457577" cy="430887"/>
                </a:xfrm>
                <a:prstGeom prst="rect">
                  <a:avLst/>
                </a:prstGeom>
                <a:noFill/>
              </p:spPr>
              <p:txBody>
                <a:bodyPr wrap="square">
                  <a:spAutoFit/>
                </a:bodyPr>
                <a:lstStyle/>
                <a:p>
                  <a:r>
                    <a:rPr lang="en-US" sz="2200" b="1" dirty="0">
                      <a:solidFill>
                        <a:schemeClr val="bg1"/>
                      </a:solidFill>
                    </a:rPr>
                    <a:t>Limitations</a:t>
                  </a:r>
                </a:p>
              </p:txBody>
            </p:sp>
            <p:sp>
              <p:nvSpPr>
                <p:cNvPr id="20" name="TextBox 19">
                  <a:extLst>
                    <a:ext uri="{FF2B5EF4-FFF2-40B4-BE49-F238E27FC236}">
                      <a16:creationId xmlns:a16="http://schemas.microsoft.com/office/drawing/2014/main" id="{CA04FD30-9A12-C8F5-0215-E58A4E7EDB4A}"/>
                    </a:ext>
                  </a:extLst>
                </p:cNvPr>
                <p:cNvSpPr txBox="1"/>
                <p:nvPr/>
              </p:nvSpPr>
              <p:spPr>
                <a:xfrm>
                  <a:off x="5140124" y="4820746"/>
                  <a:ext cx="623890" cy="584775"/>
                </a:xfrm>
                <a:prstGeom prst="rect">
                  <a:avLst/>
                </a:prstGeom>
                <a:noFill/>
              </p:spPr>
              <p:txBody>
                <a:bodyPr wrap="none" rtlCol="0">
                  <a:spAutoFit/>
                </a:bodyPr>
                <a:lstStyle/>
                <a:p>
                  <a:pPr algn="ctr"/>
                  <a:r>
                    <a:rPr lang="en-US" sz="3200" b="1" dirty="0">
                      <a:solidFill>
                        <a:schemeClr val="bg1"/>
                      </a:solidFill>
                      <a:cs typeface="Arial" pitchFamily="34" charset="0"/>
                    </a:rPr>
                    <a:t>05</a:t>
                  </a:r>
                </a:p>
              </p:txBody>
            </p:sp>
            <p:sp>
              <p:nvSpPr>
                <p:cNvPr id="21" name="Freeform: Shape 20">
                  <a:extLst>
                    <a:ext uri="{FF2B5EF4-FFF2-40B4-BE49-F238E27FC236}">
                      <a16:creationId xmlns:a16="http://schemas.microsoft.com/office/drawing/2014/main" id="{DC3BD3F5-2C37-90AA-9544-64893C46183B}"/>
                    </a:ext>
                  </a:extLst>
                </p:cNvPr>
                <p:cNvSpPr/>
                <p:nvPr/>
              </p:nvSpPr>
              <p:spPr bwMode="auto">
                <a:xfrm>
                  <a:off x="5861883" y="3728717"/>
                  <a:ext cx="4550283" cy="140009"/>
                </a:xfrm>
                <a:custGeom>
                  <a:avLst/>
                  <a:gdLst>
                    <a:gd name="connsiteX0" fmla="*/ 0 w 4333875"/>
                    <a:gd name="connsiteY0" fmla="*/ 38100 h 133350"/>
                    <a:gd name="connsiteX1" fmla="*/ 4333875 w 4333875"/>
                    <a:gd name="connsiteY1" fmla="*/ 133350 h 133350"/>
                    <a:gd name="connsiteX2" fmla="*/ 4219575 w 4333875"/>
                    <a:gd name="connsiteY2" fmla="*/ 0 h 133350"/>
                    <a:gd name="connsiteX3" fmla="*/ 0 w 4333875"/>
                    <a:gd name="connsiteY3" fmla="*/ 38100 h 133350"/>
                  </a:gdLst>
                  <a:ahLst/>
                  <a:cxnLst>
                    <a:cxn ang="0">
                      <a:pos x="connsiteX0" y="connsiteY0"/>
                    </a:cxn>
                    <a:cxn ang="0">
                      <a:pos x="connsiteX1" y="connsiteY1"/>
                    </a:cxn>
                    <a:cxn ang="0">
                      <a:pos x="connsiteX2" y="connsiteY2"/>
                    </a:cxn>
                    <a:cxn ang="0">
                      <a:pos x="connsiteX3" y="connsiteY3"/>
                    </a:cxn>
                  </a:cxnLst>
                  <a:rect l="l" t="t" r="r" b="b"/>
                  <a:pathLst>
                    <a:path w="4333875" h="133350">
                      <a:moveTo>
                        <a:pt x="0" y="38100"/>
                      </a:moveTo>
                      <a:lnTo>
                        <a:pt x="4333875" y="133350"/>
                      </a:lnTo>
                      <a:lnTo>
                        <a:pt x="4219575" y="0"/>
                      </a:lnTo>
                      <a:lnTo>
                        <a:pt x="0" y="38100"/>
                      </a:lnTo>
                      <a:close/>
                    </a:path>
                  </a:pathLst>
                </a:custGeom>
                <a:solidFill>
                  <a:schemeClr val="tx1">
                    <a:alpha val="4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2" name="Arrow: Pentagon 21">
                  <a:extLst>
                    <a:ext uri="{FF2B5EF4-FFF2-40B4-BE49-F238E27FC236}">
                      <a16:creationId xmlns:a16="http://schemas.microsoft.com/office/drawing/2014/main" id="{C1E9776A-F260-CAA9-F5DB-F1C21BB9AFB9}"/>
                    </a:ext>
                  </a:extLst>
                </p:cNvPr>
                <p:cNvSpPr/>
                <p:nvPr/>
              </p:nvSpPr>
              <p:spPr bwMode="auto">
                <a:xfrm>
                  <a:off x="4900647" y="2910704"/>
                  <a:ext cx="5874523" cy="870880"/>
                </a:xfrm>
                <a:prstGeom prst="homePlate">
                  <a:avLst/>
                </a:prstGeom>
                <a:solidFill>
                  <a:srgbClr val="FF0000"/>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3" name="Rectangle 22">
                  <a:extLst>
                    <a:ext uri="{FF2B5EF4-FFF2-40B4-BE49-F238E27FC236}">
                      <a16:creationId xmlns:a16="http://schemas.microsoft.com/office/drawing/2014/main" id="{EAF86FF6-9390-3E35-55ED-AF11ECEF080A}"/>
                    </a:ext>
                  </a:extLst>
                </p:cNvPr>
                <p:cNvSpPr/>
                <p:nvPr/>
              </p:nvSpPr>
              <p:spPr bwMode="auto">
                <a:xfrm>
                  <a:off x="4588919" y="2910704"/>
                  <a:ext cx="1272330" cy="870877"/>
                </a:xfrm>
                <a:prstGeom prst="rect">
                  <a:avLst/>
                </a:prstGeom>
                <a:solidFill>
                  <a:schemeClr val="tx1">
                    <a:alpha val="22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4" name="TextBox 23">
                  <a:extLst>
                    <a:ext uri="{FF2B5EF4-FFF2-40B4-BE49-F238E27FC236}">
                      <a16:creationId xmlns:a16="http://schemas.microsoft.com/office/drawing/2014/main" id="{426EBD15-8020-D487-0706-C085D5C7813B}"/>
                    </a:ext>
                  </a:extLst>
                </p:cNvPr>
                <p:cNvSpPr txBox="1"/>
                <p:nvPr/>
              </p:nvSpPr>
              <p:spPr>
                <a:xfrm>
                  <a:off x="5954589" y="2938649"/>
                  <a:ext cx="3468688" cy="769441"/>
                </a:xfrm>
                <a:prstGeom prst="rect">
                  <a:avLst/>
                </a:prstGeom>
                <a:noFill/>
              </p:spPr>
              <p:txBody>
                <a:bodyPr wrap="square">
                  <a:spAutoFit/>
                </a:bodyPr>
                <a:lstStyle/>
                <a:p>
                  <a:r>
                    <a:rPr lang="en-US" sz="2200" b="1" dirty="0">
                      <a:solidFill>
                        <a:schemeClr val="bg1"/>
                      </a:solidFill>
                    </a:rPr>
                    <a:t>Project Questions and Findings</a:t>
                  </a:r>
                </a:p>
              </p:txBody>
            </p:sp>
            <p:sp>
              <p:nvSpPr>
                <p:cNvPr id="25" name="TextBox 24">
                  <a:extLst>
                    <a:ext uri="{FF2B5EF4-FFF2-40B4-BE49-F238E27FC236}">
                      <a16:creationId xmlns:a16="http://schemas.microsoft.com/office/drawing/2014/main" id="{45012AFE-A044-0E73-A7A4-05395295C549}"/>
                    </a:ext>
                  </a:extLst>
                </p:cNvPr>
                <p:cNvSpPr txBox="1"/>
                <p:nvPr/>
              </p:nvSpPr>
              <p:spPr>
                <a:xfrm>
                  <a:off x="5136329" y="3039155"/>
                  <a:ext cx="631480" cy="613975"/>
                </a:xfrm>
                <a:prstGeom prst="rect">
                  <a:avLst/>
                </a:prstGeom>
                <a:noFill/>
              </p:spPr>
              <p:txBody>
                <a:bodyPr wrap="none" rtlCol="0">
                  <a:spAutoFit/>
                </a:bodyPr>
                <a:lstStyle/>
                <a:p>
                  <a:pPr algn="ctr"/>
                  <a:r>
                    <a:rPr lang="en-US" sz="3200" b="1" dirty="0">
                      <a:solidFill>
                        <a:schemeClr val="bg1"/>
                      </a:solidFill>
                      <a:cs typeface="Arial" pitchFamily="34" charset="0"/>
                    </a:rPr>
                    <a:t>03</a:t>
                  </a:r>
                </a:p>
              </p:txBody>
            </p:sp>
            <p:sp>
              <p:nvSpPr>
                <p:cNvPr id="26" name="Freeform: Shape 25">
                  <a:extLst>
                    <a:ext uri="{FF2B5EF4-FFF2-40B4-BE49-F238E27FC236}">
                      <a16:creationId xmlns:a16="http://schemas.microsoft.com/office/drawing/2014/main" id="{04453E1A-B982-6F66-1738-ABAE5DCCC76C}"/>
                    </a:ext>
                  </a:extLst>
                </p:cNvPr>
                <p:cNvSpPr/>
                <p:nvPr/>
              </p:nvSpPr>
              <p:spPr bwMode="auto">
                <a:xfrm>
                  <a:off x="5861883" y="2859849"/>
                  <a:ext cx="4550283" cy="140009"/>
                </a:xfrm>
                <a:custGeom>
                  <a:avLst/>
                  <a:gdLst>
                    <a:gd name="connsiteX0" fmla="*/ 0 w 4333875"/>
                    <a:gd name="connsiteY0" fmla="*/ 38100 h 133350"/>
                    <a:gd name="connsiteX1" fmla="*/ 4333875 w 4333875"/>
                    <a:gd name="connsiteY1" fmla="*/ 133350 h 133350"/>
                    <a:gd name="connsiteX2" fmla="*/ 4219575 w 4333875"/>
                    <a:gd name="connsiteY2" fmla="*/ 0 h 133350"/>
                    <a:gd name="connsiteX3" fmla="*/ 0 w 4333875"/>
                    <a:gd name="connsiteY3" fmla="*/ 38100 h 133350"/>
                  </a:gdLst>
                  <a:ahLst/>
                  <a:cxnLst>
                    <a:cxn ang="0">
                      <a:pos x="connsiteX0" y="connsiteY0"/>
                    </a:cxn>
                    <a:cxn ang="0">
                      <a:pos x="connsiteX1" y="connsiteY1"/>
                    </a:cxn>
                    <a:cxn ang="0">
                      <a:pos x="connsiteX2" y="connsiteY2"/>
                    </a:cxn>
                    <a:cxn ang="0">
                      <a:pos x="connsiteX3" y="connsiteY3"/>
                    </a:cxn>
                  </a:cxnLst>
                  <a:rect l="l" t="t" r="r" b="b"/>
                  <a:pathLst>
                    <a:path w="4333875" h="133350">
                      <a:moveTo>
                        <a:pt x="0" y="38100"/>
                      </a:moveTo>
                      <a:lnTo>
                        <a:pt x="4333875" y="133350"/>
                      </a:lnTo>
                      <a:lnTo>
                        <a:pt x="4219575" y="0"/>
                      </a:lnTo>
                      <a:lnTo>
                        <a:pt x="0" y="38100"/>
                      </a:lnTo>
                      <a:close/>
                    </a:path>
                  </a:pathLst>
                </a:custGeom>
                <a:solidFill>
                  <a:schemeClr val="tx1">
                    <a:alpha val="4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7" name="Arrow: Pentagon 26">
                  <a:extLst>
                    <a:ext uri="{FF2B5EF4-FFF2-40B4-BE49-F238E27FC236}">
                      <a16:creationId xmlns:a16="http://schemas.microsoft.com/office/drawing/2014/main" id="{B27EA396-127E-8028-2473-6B468AD2BFF9}"/>
                    </a:ext>
                  </a:extLst>
                </p:cNvPr>
                <p:cNvSpPr/>
                <p:nvPr/>
              </p:nvSpPr>
              <p:spPr bwMode="auto">
                <a:xfrm>
                  <a:off x="4900647" y="2043511"/>
                  <a:ext cx="5874523" cy="870880"/>
                </a:xfrm>
                <a:prstGeom prst="homePlate">
                  <a:avLst/>
                </a:prstGeom>
                <a:solidFill>
                  <a:srgbClr val="CC0000"/>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8" name="Rectangle 27">
                  <a:extLst>
                    <a:ext uri="{FF2B5EF4-FFF2-40B4-BE49-F238E27FC236}">
                      <a16:creationId xmlns:a16="http://schemas.microsoft.com/office/drawing/2014/main" id="{4A759425-91A1-4DBF-42A9-BF9FCDCECFF7}"/>
                    </a:ext>
                  </a:extLst>
                </p:cNvPr>
                <p:cNvSpPr/>
                <p:nvPr/>
              </p:nvSpPr>
              <p:spPr bwMode="auto">
                <a:xfrm>
                  <a:off x="4588919" y="2043511"/>
                  <a:ext cx="1272330" cy="870877"/>
                </a:xfrm>
                <a:prstGeom prst="rect">
                  <a:avLst/>
                </a:prstGeom>
                <a:solidFill>
                  <a:schemeClr val="tx1">
                    <a:alpha val="22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29" name="TextBox 28">
                  <a:extLst>
                    <a:ext uri="{FF2B5EF4-FFF2-40B4-BE49-F238E27FC236}">
                      <a16:creationId xmlns:a16="http://schemas.microsoft.com/office/drawing/2014/main" id="{BC7C04F5-FE21-B91A-2695-969999AA211D}"/>
                    </a:ext>
                  </a:extLst>
                </p:cNvPr>
                <p:cNvSpPr txBox="1"/>
                <p:nvPr/>
              </p:nvSpPr>
              <p:spPr>
                <a:xfrm>
                  <a:off x="5954589" y="2071456"/>
                  <a:ext cx="4124296" cy="430887"/>
                </a:xfrm>
                <a:prstGeom prst="rect">
                  <a:avLst/>
                </a:prstGeom>
                <a:noFill/>
              </p:spPr>
              <p:txBody>
                <a:bodyPr wrap="square">
                  <a:spAutoFit/>
                </a:bodyPr>
                <a:lstStyle/>
                <a:p>
                  <a:r>
                    <a:rPr lang="en-US" sz="2200" b="1" dirty="0">
                      <a:solidFill>
                        <a:schemeClr val="bg1"/>
                      </a:solidFill>
                    </a:rPr>
                    <a:t>Overview</a:t>
                  </a:r>
                </a:p>
              </p:txBody>
            </p:sp>
            <p:sp>
              <p:nvSpPr>
                <p:cNvPr id="30" name="TextBox 29">
                  <a:extLst>
                    <a:ext uri="{FF2B5EF4-FFF2-40B4-BE49-F238E27FC236}">
                      <a16:creationId xmlns:a16="http://schemas.microsoft.com/office/drawing/2014/main" id="{C0A26B3C-4146-4E6D-791F-2295BC58E825}"/>
                    </a:ext>
                  </a:extLst>
                </p:cNvPr>
                <p:cNvSpPr txBox="1"/>
                <p:nvPr/>
              </p:nvSpPr>
              <p:spPr>
                <a:xfrm>
                  <a:off x="5136329" y="2171962"/>
                  <a:ext cx="631480" cy="613975"/>
                </a:xfrm>
                <a:prstGeom prst="rect">
                  <a:avLst/>
                </a:prstGeom>
                <a:noFill/>
              </p:spPr>
              <p:txBody>
                <a:bodyPr wrap="none" rtlCol="0">
                  <a:spAutoFit/>
                </a:bodyPr>
                <a:lstStyle/>
                <a:p>
                  <a:pPr algn="ctr"/>
                  <a:r>
                    <a:rPr lang="en-US" sz="3200" b="1" dirty="0">
                      <a:solidFill>
                        <a:schemeClr val="bg1"/>
                      </a:solidFill>
                      <a:cs typeface="Arial" pitchFamily="34" charset="0"/>
                    </a:rPr>
                    <a:t>02</a:t>
                  </a:r>
                </a:p>
              </p:txBody>
            </p:sp>
            <p:sp>
              <p:nvSpPr>
                <p:cNvPr id="31" name="Freeform: Shape 30">
                  <a:extLst>
                    <a:ext uri="{FF2B5EF4-FFF2-40B4-BE49-F238E27FC236}">
                      <a16:creationId xmlns:a16="http://schemas.microsoft.com/office/drawing/2014/main" id="{758CE670-5621-D962-AA7C-E963A0BA19D5}"/>
                    </a:ext>
                  </a:extLst>
                </p:cNvPr>
                <p:cNvSpPr/>
                <p:nvPr/>
              </p:nvSpPr>
              <p:spPr bwMode="auto">
                <a:xfrm>
                  <a:off x="5861883" y="1990981"/>
                  <a:ext cx="4550283" cy="140009"/>
                </a:xfrm>
                <a:custGeom>
                  <a:avLst/>
                  <a:gdLst>
                    <a:gd name="connsiteX0" fmla="*/ 0 w 4333875"/>
                    <a:gd name="connsiteY0" fmla="*/ 38100 h 133350"/>
                    <a:gd name="connsiteX1" fmla="*/ 4333875 w 4333875"/>
                    <a:gd name="connsiteY1" fmla="*/ 133350 h 133350"/>
                    <a:gd name="connsiteX2" fmla="*/ 4219575 w 4333875"/>
                    <a:gd name="connsiteY2" fmla="*/ 0 h 133350"/>
                    <a:gd name="connsiteX3" fmla="*/ 0 w 4333875"/>
                    <a:gd name="connsiteY3" fmla="*/ 38100 h 133350"/>
                  </a:gdLst>
                  <a:ahLst/>
                  <a:cxnLst>
                    <a:cxn ang="0">
                      <a:pos x="connsiteX0" y="connsiteY0"/>
                    </a:cxn>
                    <a:cxn ang="0">
                      <a:pos x="connsiteX1" y="connsiteY1"/>
                    </a:cxn>
                    <a:cxn ang="0">
                      <a:pos x="connsiteX2" y="connsiteY2"/>
                    </a:cxn>
                    <a:cxn ang="0">
                      <a:pos x="connsiteX3" y="connsiteY3"/>
                    </a:cxn>
                  </a:cxnLst>
                  <a:rect l="l" t="t" r="r" b="b"/>
                  <a:pathLst>
                    <a:path w="4333875" h="133350">
                      <a:moveTo>
                        <a:pt x="0" y="38100"/>
                      </a:moveTo>
                      <a:lnTo>
                        <a:pt x="4333875" y="133350"/>
                      </a:lnTo>
                      <a:lnTo>
                        <a:pt x="4219575" y="0"/>
                      </a:lnTo>
                      <a:lnTo>
                        <a:pt x="0" y="38100"/>
                      </a:lnTo>
                      <a:close/>
                    </a:path>
                  </a:pathLst>
                </a:custGeom>
                <a:solidFill>
                  <a:schemeClr val="tx1">
                    <a:alpha val="40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32" name="Arrow: Pentagon 31">
                  <a:extLst>
                    <a:ext uri="{FF2B5EF4-FFF2-40B4-BE49-F238E27FC236}">
                      <a16:creationId xmlns:a16="http://schemas.microsoft.com/office/drawing/2014/main" id="{76ECEABF-5BFB-BAB6-B089-6168E38527CF}"/>
                    </a:ext>
                  </a:extLst>
                </p:cNvPr>
                <p:cNvSpPr/>
                <p:nvPr/>
              </p:nvSpPr>
              <p:spPr bwMode="auto">
                <a:xfrm>
                  <a:off x="4900647" y="1176318"/>
                  <a:ext cx="5874523" cy="870880"/>
                </a:xfrm>
                <a:prstGeom prst="homePlate">
                  <a:avLst/>
                </a:prstGeom>
                <a:solidFill>
                  <a:srgbClr val="990033"/>
                </a:solidFill>
                <a:ln>
                  <a:solidFill>
                    <a:srgbClr val="CC0000"/>
                  </a:solidFill>
                </a:ln>
              </p:spPr>
              <p:txBody>
                <a:bodyPr vert="horz" wrap="square" lIns="91440" tIns="45720" rIns="91440" bIns="45720" numCol="1" rtlCol="0" anchor="t" anchorCtr="0" compatLnSpc="1">
                  <a:prstTxWarp prst="textNoShape">
                    <a:avLst/>
                  </a:prstTxWarp>
                </a:bodyPr>
                <a:lstStyle/>
                <a:p>
                  <a:pPr algn="ctr"/>
                  <a:endParaRPr lang="en-US"/>
                </a:p>
              </p:txBody>
            </p:sp>
            <p:sp>
              <p:nvSpPr>
                <p:cNvPr id="33" name="Rectangle 32">
                  <a:extLst>
                    <a:ext uri="{FF2B5EF4-FFF2-40B4-BE49-F238E27FC236}">
                      <a16:creationId xmlns:a16="http://schemas.microsoft.com/office/drawing/2014/main" id="{DDC9E9E5-7BF6-7D27-D395-896CA5C487A7}"/>
                    </a:ext>
                  </a:extLst>
                </p:cNvPr>
                <p:cNvSpPr/>
                <p:nvPr/>
              </p:nvSpPr>
              <p:spPr bwMode="auto">
                <a:xfrm>
                  <a:off x="4588919" y="1176318"/>
                  <a:ext cx="1272330" cy="870877"/>
                </a:xfrm>
                <a:prstGeom prst="rect">
                  <a:avLst/>
                </a:prstGeom>
                <a:solidFill>
                  <a:schemeClr val="tx1">
                    <a:alpha val="22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sp>
              <p:nvSpPr>
                <p:cNvPr id="34" name="TextBox 33">
                  <a:extLst>
                    <a:ext uri="{FF2B5EF4-FFF2-40B4-BE49-F238E27FC236}">
                      <a16:creationId xmlns:a16="http://schemas.microsoft.com/office/drawing/2014/main" id="{3B8F1397-F132-88FC-BE57-9C1C7C431D1F}"/>
                    </a:ext>
                  </a:extLst>
                </p:cNvPr>
                <p:cNvSpPr txBox="1"/>
                <p:nvPr/>
              </p:nvSpPr>
              <p:spPr>
                <a:xfrm>
                  <a:off x="5956651" y="1204263"/>
                  <a:ext cx="4644356" cy="430887"/>
                </a:xfrm>
                <a:prstGeom prst="rect">
                  <a:avLst/>
                </a:prstGeom>
                <a:noFill/>
              </p:spPr>
              <p:txBody>
                <a:bodyPr wrap="square">
                  <a:spAutoFit/>
                </a:bodyPr>
                <a:lstStyle/>
                <a:p>
                  <a:r>
                    <a:rPr lang="en-US" sz="2200" b="1" dirty="0">
                      <a:solidFill>
                        <a:schemeClr val="bg1"/>
                      </a:solidFill>
                    </a:rPr>
                    <a:t>Introduction/Context</a:t>
                  </a:r>
                </a:p>
              </p:txBody>
            </p:sp>
            <p:sp>
              <p:nvSpPr>
                <p:cNvPr id="35" name="TextBox 34">
                  <a:extLst>
                    <a:ext uri="{FF2B5EF4-FFF2-40B4-BE49-F238E27FC236}">
                      <a16:creationId xmlns:a16="http://schemas.microsoft.com/office/drawing/2014/main" id="{1B46F44A-0E1F-0A78-BD1B-18B07A7F1FB0}"/>
                    </a:ext>
                  </a:extLst>
                </p:cNvPr>
                <p:cNvSpPr txBox="1"/>
                <p:nvPr/>
              </p:nvSpPr>
              <p:spPr>
                <a:xfrm>
                  <a:off x="5136329" y="1304769"/>
                  <a:ext cx="631480" cy="613975"/>
                </a:xfrm>
                <a:prstGeom prst="rect">
                  <a:avLst/>
                </a:prstGeom>
                <a:noFill/>
              </p:spPr>
              <p:txBody>
                <a:bodyPr wrap="none" rtlCol="0">
                  <a:spAutoFit/>
                </a:bodyPr>
                <a:lstStyle/>
                <a:p>
                  <a:pPr algn="ctr"/>
                  <a:r>
                    <a:rPr lang="en-US" sz="3200" b="1" dirty="0">
                      <a:solidFill>
                        <a:schemeClr val="bg1"/>
                      </a:solidFill>
                      <a:cs typeface="Arial" pitchFamily="34" charset="0"/>
                    </a:rPr>
                    <a:t>01</a:t>
                  </a:r>
                </a:p>
              </p:txBody>
            </p:sp>
            <p:sp>
              <p:nvSpPr>
                <p:cNvPr id="36" name="Freeform: Shape 35">
                  <a:extLst>
                    <a:ext uri="{FF2B5EF4-FFF2-40B4-BE49-F238E27FC236}">
                      <a16:creationId xmlns:a16="http://schemas.microsoft.com/office/drawing/2014/main" id="{8AE81A5A-1A0E-2D4F-B9E4-0D0579147CE4}"/>
                    </a:ext>
                  </a:extLst>
                </p:cNvPr>
                <p:cNvSpPr/>
                <p:nvPr/>
              </p:nvSpPr>
              <p:spPr>
                <a:xfrm flipV="1">
                  <a:off x="2846347" y="2276184"/>
                  <a:ext cx="27745" cy="57735"/>
                </a:xfrm>
                <a:custGeom>
                  <a:avLst/>
                  <a:gdLst>
                    <a:gd name="connsiteX0" fmla="*/ 7448 w 22860"/>
                    <a:gd name="connsiteY0" fmla="*/ 11001 h 47569"/>
                    <a:gd name="connsiteX1" fmla="*/ -4554 w 22860"/>
                    <a:gd name="connsiteY1" fmla="*/ -11097 h 47569"/>
                    <a:gd name="connsiteX2" fmla="*/ 4590 w 22860"/>
                    <a:gd name="connsiteY2" fmla="*/ -31671 h 47569"/>
                    <a:gd name="connsiteX3" fmla="*/ 4019 w 22860"/>
                    <a:gd name="connsiteY3" fmla="*/ -21384 h 47569"/>
                    <a:gd name="connsiteX4" fmla="*/ 9734 w 22860"/>
                    <a:gd name="connsiteY4" fmla="*/ 3381 h 47569"/>
                    <a:gd name="connsiteX5" fmla="*/ 18306 w 22860"/>
                    <a:gd name="connsiteY5" fmla="*/ 14049 h 47569"/>
                    <a:gd name="connsiteX6" fmla="*/ 7448 w 22860"/>
                    <a:gd name="connsiteY6" fmla="*/ 11001 h 475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860" h="47569">
                      <a:moveTo>
                        <a:pt x="7448" y="11001"/>
                      </a:moveTo>
                      <a:cubicBezTo>
                        <a:pt x="-935" y="3381"/>
                        <a:pt x="-4554" y="-3477"/>
                        <a:pt x="-4554" y="-11097"/>
                      </a:cubicBezTo>
                      <a:cubicBezTo>
                        <a:pt x="-4554" y="-19098"/>
                        <a:pt x="971" y="-31481"/>
                        <a:pt x="4590" y="-31671"/>
                      </a:cubicBezTo>
                      <a:cubicBezTo>
                        <a:pt x="7638" y="-31671"/>
                        <a:pt x="7448" y="-25956"/>
                        <a:pt x="4019" y="-21384"/>
                      </a:cubicBezTo>
                      <a:cubicBezTo>
                        <a:pt x="-1506" y="-14145"/>
                        <a:pt x="399" y="-6144"/>
                        <a:pt x="9734" y="3381"/>
                      </a:cubicBezTo>
                      <a:cubicBezTo>
                        <a:pt x="14496" y="8334"/>
                        <a:pt x="18306" y="13096"/>
                        <a:pt x="18306" y="14049"/>
                      </a:cubicBezTo>
                      <a:cubicBezTo>
                        <a:pt x="18306" y="17478"/>
                        <a:pt x="12782" y="15954"/>
                        <a:pt x="7448" y="11001"/>
                      </a:cubicBezTo>
                      <a:close/>
                    </a:path>
                  </a:pathLst>
                </a:custGeom>
                <a:solidFill>
                  <a:schemeClr val="tx1">
                    <a:lumMod val="75000"/>
                    <a:lumOff val="25000"/>
                  </a:schemeClr>
                </a:solidFill>
                <a:ln w="191" cap="flat">
                  <a:noFill/>
                  <a:prstDash val="solid"/>
                  <a:miter/>
                </a:ln>
              </p:spPr>
              <p:txBody>
                <a:bodyPr rtlCol="0" anchor="ctr"/>
                <a:lstStyle/>
                <a:p>
                  <a:endParaRPr lang="en-US"/>
                </a:p>
              </p:txBody>
            </p:sp>
            <p:sp>
              <p:nvSpPr>
                <p:cNvPr id="37" name="Rectangle 36">
                  <a:extLst>
                    <a:ext uri="{FF2B5EF4-FFF2-40B4-BE49-F238E27FC236}">
                      <a16:creationId xmlns:a16="http://schemas.microsoft.com/office/drawing/2014/main" id="{0AF639AC-BD3B-4717-4B0C-1FC4D1CDF3C4}"/>
                    </a:ext>
                  </a:extLst>
                </p:cNvPr>
                <p:cNvSpPr/>
                <p:nvPr/>
              </p:nvSpPr>
              <p:spPr bwMode="auto">
                <a:xfrm>
                  <a:off x="4588919" y="4653648"/>
                  <a:ext cx="1272330" cy="870877"/>
                </a:xfrm>
                <a:prstGeom prst="rect">
                  <a:avLst/>
                </a:prstGeom>
                <a:solidFill>
                  <a:schemeClr val="tx1">
                    <a:alpha val="22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8" name="TextBox 7">
                <a:extLst>
                  <a:ext uri="{FF2B5EF4-FFF2-40B4-BE49-F238E27FC236}">
                    <a16:creationId xmlns:a16="http://schemas.microsoft.com/office/drawing/2014/main" id="{D5E4AE50-DA94-6C90-2942-80F67D742933}"/>
                  </a:ext>
                </a:extLst>
              </p:cNvPr>
              <p:cNvSpPr txBox="1"/>
              <p:nvPr/>
            </p:nvSpPr>
            <p:spPr>
              <a:xfrm>
                <a:off x="5164726" y="3013585"/>
                <a:ext cx="631480" cy="613975"/>
              </a:xfrm>
              <a:prstGeom prst="rect">
                <a:avLst/>
              </a:prstGeom>
              <a:noFill/>
            </p:spPr>
            <p:txBody>
              <a:bodyPr wrap="none" rtlCol="0">
                <a:spAutoFit/>
              </a:bodyPr>
              <a:lstStyle/>
              <a:p>
                <a:pPr algn="ctr"/>
                <a:r>
                  <a:rPr lang="en-US" sz="3200" b="1" dirty="0">
                    <a:solidFill>
                      <a:schemeClr val="bg1"/>
                    </a:solidFill>
                    <a:cs typeface="Arial" pitchFamily="34" charset="0"/>
                  </a:rPr>
                  <a:t>04</a:t>
                </a:r>
              </a:p>
            </p:txBody>
          </p:sp>
          <p:sp>
            <p:nvSpPr>
              <p:cNvPr id="9" name="TextBox 8">
                <a:extLst>
                  <a:ext uri="{FF2B5EF4-FFF2-40B4-BE49-F238E27FC236}">
                    <a16:creationId xmlns:a16="http://schemas.microsoft.com/office/drawing/2014/main" id="{000574F6-3674-8186-D53F-0368BEEFC090}"/>
                  </a:ext>
                </a:extLst>
              </p:cNvPr>
              <p:cNvSpPr txBox="1"/>
              <p:nvPr/>
            </p:nvSpPr>
            <p:spPr>
              <a:xfrm>
                <a:off x="5965733" y="2856489"/>
                <a:ext cx="4457577" cy="430887"/>
              </a:xfrm>
              <a:prstGeom prst="rect">
                <a:avLst/>
              </a:prstGeom>
              <a:noFill/>
            </p:spPr>
            <p:txBody>
              <a:bodyPr wrap="square">
                <a:spAutoFit/>
              </a:bodyPr>
              <a:lstStyle/>
              <a:p>
                <a:endParaRPr lang="en-US" sz="2200" b="1" dirty="0">
                  <a:solidFill>
                    <a:schemeClr val="bg1"/>
                  </a:solidFill>
                </a:endParaRPr>
              </a:p>
            </p:txBody>
          </p:sp>
        </p:grpSp>
        <p:sp>
          <p:nvSpPr>
            <p:cNvPr id="6" name="Rectangle 5">
              <a:extLst>
                <a:ext uri="{FF2B5EF4-FFF2-40B4-BE49-F238E27FC236}">
                  <a16:creationId xmlns:a16="http://schemas.microsoft.com/office/drawing/2014/main" id="{2883CCA7-EB64-F79C-E121-D31962CE0BFE}"/>
                </a:ext>
              </a:extLst>
            </p:cNvPr>
            <p:cNvSpPr/>
            <p:nvPr/>
          </p:nvSpPr>
          <p:spPr bwMode="auto">
            <a:xfrm>
              <a:off x="4600063" y="4614426"/>
              <a:ext cx="1272330" cy="870877"/>
            </a:xfrm>
            <a:prstGeom prst="rect">
              <a:avLst/>
            </a:prstGeom>
            <a:solidFill>
              <a:schemeClr val="tx1">
                <a:alpha val="22000"/>
              </a:schemeClr>
            </a:solidFill>
            <a:ln>
              <a:noFill/>
            </a:ln>
          </p:spPr>
          <p:txBody>
            <a:bodyPr vert="horz" wrap="square" lIns="91440" tIns="45720" rIns="91440" bIns="45720" numCol="1" rtlCol="0" anchor="t" anchorCtr="0" compatLnSpc="1">
              <a:prstTxWarp prst="textNoShape">
                <a:avLst/>
              </a:prstTxWarp>
            </a:bodyPr>
            <a:lstStyle/>
            <a:p>
              <a:pPr algn="ctr"/>
              <a:endParaRPr lang="en-US"/>
            </a:p>
          </p:txBody>
        </p:sp>
      </p:grpSp>
      <p:sp>
        <p:nvSpPr>
          <p:cNvPr id="38" name="TextBox 37">
            <a:extLst>
              <a:ext uri="{FF2B5EF4-FFF2-40B4-BE49-F238E27FC236}">
                <a16:creationId xmlns:a16="http://schemas.microsoft.com/office/drawing/2014/main" id="{47FADF47-C934-F69C-60C6-6D317191EE56}"/>
              </a:ext>
            </a:extLst>
          </p:cNvPr>
          <p:cNvSpPr txBox="1"/>
          <p:nvPr/>
        </p:nvSpPr>
        <p:spPr>
          <a:xfrm>
            <a:off x="4831306" y="-326241"/>
            <a:ext cx="2792179" cy="1860400"/>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altLang="ko-KR" sz="5200" b="1" kern="1200" dirty="0">
                <a:solidFill>
                  <a:schemeClr val="tx1"/>
                </a:solidFill>
                <a:latin typeface="+mj-lt"/>
                <a:ea typeface="+mj-ea"/>
                <a:cs typeface="+mj-cs"/>
              </a:rPr>
              <a:t>AGENDA</a:t>
            </a:r>
            <a:r>
              <a:rPr lang="en-US" altLang="ko-KR" sz="5200" kern="1200" dirty="0">
                <a:solidFill>
                  <a:schemeClr val="tx1"/>
                </a:solidFill>
                <a:latin typeface="+mj-lt"/>
                <a:ea typeface="+mj-ea"/>
                <a:cs typeface="+mj-cs"/>
              </a:rPr>
              <a:t> </a:t>
            </a:r>
          </a:p>
        </p:txBody>
      </p:sp>
      <p:pic>
        <p:nvPicPr>
          <p:cNvPr id="39" name="Picture 38">
            <a:extLst>
              <a:ext uri="{FF2B5EF4-FFF2-40B4-BE49-F238E27FC236}">
                <a16:creationId xmlns:a16="http://schemas.microsoft.com/office/drawing/2014/main" id="{E38BAA2D-28DD-C520-C140-4780E50536F1}"/>
              </a:ext>
            </a:extLst>
          </p:cNvPr>
          <p:cNvPicPr>
            <a:picLocks noChangeAspect="1"/>
          </p:cNvPicPr>
          <p:nvPr/>
        </p:nvPicPr>
        <p:blipFill>
          <a:blip r:embed="rId4"/>
          <a:stretch>
            <a:fillRect/>
          </a:stretch>
        </p:blipFill>
        <p:spPr>
          <a:xfrm>
            <a:off x="7036125" y="1133696"/>
            <a:ext cx="4367151" cy="2974837"/>
          </a:xfrm>
          <a:prstGeom prst="rect">
            <a:avLst/>
          </a:prstGeom>
        </p:spPr>
      </p:pic>
      <p:pic>
        <p:nvPicPr>
          <p:cNvPr id="40" name="Picture 39">
            <a:extLst>
              <a:ext uri="{FF2B5EF4-FFF2-40B4-BE49-F238E27FC236}">
                <a16:creationId xmlns:a16="http://schemas.microsoft.com/office/drawing/2014/main" id="{186124FE-F1EF-1E1A-3B97-13A6CF7C2EED}"/>
              </a:ext>
            </a:extLst>
          </p:cNvPr>
          <p:cNvPicPr>
            <a:picLocks noChangeAspect="1"/>
          </p:cNvPicPr>
          <p:nvPr/>
        </p:nvPicPr>
        <p:blipFill>
          <a:blip r:embed="rId5"/>
          <a:srcRect l="19789" t="32864" r="21133" b="14797"/>
          <a:stretch/>
        </p:blipFill>
        <p:spPr>
          <a:xfrm>
            <a:off x="7508834" y="3881394"/>
            <a:ext cx="4385356" cy="2836135"/>
          </a:xfrm>
          <a:prstGeom prst="rect">
            <a:avLst/>
          </a:prstGeom>
        </p:spPr>
      </p:pic>
    </p:spTree>
    <p:extLst>
      <p:ext uri="{BB962C8B-B14F-4D97-AF65-F5344CB8AC3E}">
        <p14:creationId xmlns:p14="http://schemas.microsoft.com/office/powerpoint/2010/main" val="45553314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0D4F1-C23B-E3C4-E401-1C9C0E480B1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667223F-F263-1C7B-CF07-CB7A3A9764EC}"/>
              </a:ext>
            </a:extLst>
          </p:cNvPr>
          <p:cNvSpPr txBox="1"/>
          <p:nvPr/>
        </p:nvSpPr>
        <p:spPr>
          <a:xfrm>
            <a:off x="2567915" y="71303"/>
            <a:ext cx="6589753" cy="646331"/>
          </a:xfrm>
          <a:prstGeom prst="rect">
            <a:avLst/>
          </a:prstGeom>
          <a:noFill/>
        </p:spPr>
        <p:txBody>
          <a:bodyPr wrap="none" rtlCol="0">
            <a:spAutoFit/>
          </a:bodyPr>
          <a:lstStyle/>
          <a:p>
            <a:r>
              <a:rPr lang="en-US" sz="3600" b="1" dirty="0"/>
              <a:t>US GDP PER CAPITA 2010-2020</a:t>
            </a:r>
          </a:p>
        </p:txBody>
      </p:sp>
      <p:pic>
        <p:nvPicPr>
          <p:cNvPr id="7" name="Picture 6">
            <a:extLst>
              <a:ext uri="{FF2B5EF4-FFF2-40B4-BE49-F238E27FC236}">
                <a16:creationId xmlns:a16="http://schemas.microsoft.com/office/drawing/2014/main" id="{70DFE6E1-3EE6-4940-F356-BB415D6EBB12}"/>
              </a:ext>
            </a:extLst>
          </p:cNvPr>
          <p:cNvPicPr>
            <a:picLocks noChangeAspect="1"/>
          </p:cNvPicPr>
          <p:nvPr/>
        </p:nvPicPr>
        <p:blipFill>
          <a:blip r:embed="rId3"/>
          <a:srcRect l="15646" t="42033" r="44736" b="12769"/>
          <a:stretch/>
        </p:blipFill>
        <p:spPr>
          <a:xfrm>
            <a:off x="7113785" y="836904"/>
            <a:ext cx="4384751" cy="3099661"/>
          </a:xfrm>
          <a:prstGeom prst="rect">
            <a:avLst/>
          </a:prstGeom>
        </p:spPr>
      </p:pic>
      <p:pic>
        <p:nvPicPr>
          <p:cNvPr id="9" name="Picture 8">
            <a:extLst>
              <a:ext uri="{FF2B5EF4-FFF2-40B4-BE49-F238E27FC236}">
                <a16:creationId xmlns:a16="http://schemas.microsoft.com/office/drawing/2014/main" id="{59848051-D43C-7B6C-9B23-9CDD2CAF2A06}"/>
              </a:ext>
            </a:extLst>
          </p:cNvPr>
          <p:cNvPicPr>
            <a:picLocks noChangeAspect="1"/>
          </p:cNvPicPr>
          <p:nvPr/>
        </p:nvPicPr>
        <p:blipFill>
          <a:blip r:embed="rId4"/>
          <a:srcRect l="16144" t="38419" r="47209" b="16384"/>
          <a:stretch/>
        </p:blipFill>
        <p:spPr>
          <a:xfrm>
            <a:off x="2079862" y="3285636"/>
            <a:ext cx="4580301" cy="3500391"/>
          </a:xfrm>
          <a:prstGeom prst="rect">
            <a:avLst/>
          </a:prstGeom>
        </p:spPr>
      </p:pic>
      <p:grpSp>
        <p:nvGrpSpPr>
          <p:cNvPr id="2" name="Group 1">
            <a:extLst>
              <a:ext uri="{FF2B5EF4-FFF2-40B4-BE49-F238E27FC236}">
                <a16:creationId xmlns:a16="http://schemas.microsoft.com/office/drawing/2014/main" id="{71D12E59-CFE9-2085-870C-7FECCE307ACC}"/>
              </a:ext>
            </a:extLst>
          </p:cNvPr>
          <p:cNvGrpSpPr/>
          <p:nvPr/>
        </p:nvGrpSpPr>
        <p:grpSpPr>
          <a:xfrm>
            <a:off x="221565" y="1541064"/>
            <a:ext cx="1979770" cy="3742006"/>
            <a:chOff x="221564" y="1557997"/>
            <a:chExt cx="2859261" cy="3742006"/>
          </a:xfrm>
        </p:grpSpPr>
        <p:sp>
          <p:nvSpPr>
            <p:cNvPr id="3" name="Arrow: Pentagon 2">
              <a:extLst>
                <a:ext uri="{FF2B5EF4-FFF2-40B4-BE49-F238E27FC236}">
                  <a16:creationId xmlns:a16="http://schemas.microsoft.com/office/drawing/2014/main" id="{AD3DE051-6214-AC63-78A1-540D5DCCCC69}"/>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FECF85A8-CD0B-40C8-0986-820ABE5A97A2}"/>
                </a:ext>
              </a:extLst>
            </p:cNvPr>
            <p:cNvSpPr txBox="1"/>
            <p:nvPr/>
          </p:nvSpPr>
          <p:spPr>
            <a:xfrm>
              <a:off x="221565" y="2380173"/>
              <a:ext cx="2370143" cy="1754326"/>
            </a:xfrm>
            <a:prstGeom prst="rect">
              <a:avLst/>
            </a:prstGeom>
            <a:noFill/>
          </p:spPr>
          <p:txBody>
            <a:bodyPr wrap="square">
              <a:spAutoFit/>
            </a:bodyPr>
            <a:lstStyle/>
            <a:p>
              <a:r>
                <a:rPr lang="en-US" b="1" dirty="0">
                  <a:solidFill>
                    <a:schemeClr val="bg1"/>
                  </a:solidFill>
                </a:rPr>
                <a:t>PQ3: Is there a relationship between GDP Per Capita and Enlisted Accessions? </a:t>
              </a:r>
            </a:p>
          </p:txBody>
        </p:sp>
      </p:grpSp>
    </p:spTree>
    <p:extLst>
      <p:ext uri="{BB962C8B-B14F-4D97-AF65-F5344CB8AC3E}">
        <p14:creationId xmlns:p14="http://schemas.microsoft.com/office/powerpoint/2010/main" val="28345380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B6F3F8-CD2F-3BB8-1CD4-C7FAAD34A04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66EF219-4670-B67E-8038-12535FBF4860}"/>
              </a:ext>
            </a:extLst>
          </p:cNvPr>
          <p:cNvSpPr txBox="1"/>
          <p:nvPr/>
        </p:nvSpPr>
        <p:spPr>
          <a:xfrm>
            <a:off x="4176191" y="204093"/>
            <a:ext cx="6719340" cy="646331"/>
          </a:xfrm>
          <a:prstGeom prst="rect">
            <a:avLst/>
          </a:prstGeom>
          <a:noFill/>
        </p:spPr>
        <p:txBody>
          <a:bodyPr wrap="none" rtlCol="0">
            <a:spAutoFit/>
          </a:bodyPr>
          <a:lstStyle/>
          <a:p>
            <a:r>
              <a:rPr lang="en-US" sz="3600" b="1" dirty="0"/>
              <a:t>GDP PER CAPITA BY STATE 2010</a:t>
            </a:r>
          </a:p>
        </p:txBody>
      </p:sp>
      <p:sp>
        <p:nvSpPr>
          <p:cNvPr id="9" name="TextBox 8">
            <a:extLst>
              <a:ext uri="{FF2B5EF4-FFF2-40B4-BE49-F238E27FC236}">
                <a16:creationId xmlns:a16="http://schemas.microsoft.com/office/drawing/2014/main" id="{053B423C-F7F2-A169-93BE-A143F4DC8F34}"/>
              </a:ext>
            </a:extLst>
          </p:cNvPr>
          <p:cNvSpPr txBox="1"/>
          <p:nvPr/>
        </p:nvSpPr>
        <p:spPr>
          <a:xfrm>
            <a:off x="5267615" y="5430261"/>
            <a:ext cx="4305153" cy="1200329"/>
          </a:xfrm>
          <a:prstGeom prst="rect">
            <a:avLst/>
          </a:prstGeom>
          <a:noFill/>
          <a:ln w="19050">
            <a:solidFill>
              <a:srgbClr val="C00000"/>
            </a:solidFill>
          </a:ln>
        </p:spPr>
        <p:txBody>
          <a:bodyPr wrap="none" rtlCol="0">
            <a:spAutoFit/>
          </a:bodyPr>
          <a:lstStyle/>
          <a:p>
            <a:r>
              <a:rPr lang="en-US" b="1" dirty="0"/>
              <a:t>2010 US Mean (Average) GDPPC $49,710</a:t>
            </a:r>
          </a:p>
          <a:p>
            <a:r>
              <a:rPr lang="en-US" dirty="0"/>
              <a:t>Highest GDPPC: Washington DC $</a:t>
            </a:r>
            <a:r>
              <a:rPr lang="en-US" b="0" i="0" dirty="0">
                <a:effectLst/>
                <a:latin typeface="system-ui"/>
              </a:rPr>
              <a:t>175,367</a:t>
            </a:r>
            <a:endParaRPr lang="en-US" dirty="0"/>
          </a:p>
          <a:p>
            <a:r>
              <a:rPr lang="en-US" dirty="0"/>
              <a:t>Lowest GDPPC: Mississippi $</a:t>
            </a:r>
            <a:r>
              <a:rPr lang="en-US" b="0" i="0" dirty="0">
                <a:effectLst/>
                <a:latin typeface="system-ui"/>
              </a:rPr>
              <a:t>31,624</a:t>
            </a:r>
            <a:endParaRPr lang="en-US" dirty="0"/>
          </a:p>
          <a:p>
            <a:r>
              <a:rPr lang="en-US" dirty="0"/>
              <a:t>Median GDPPC: Nevada $46,131	</a:t>
            </a:r>
          </a:p>
        </p:txBody>
      </p:sp>
      <p:pic>
        <p:nvPicPr>
          <p:cNvPr id="7" name="Picture 6">
            <a:extLst>
              <a:ext uri="{FF2B5EF4-FFF2-40B4-BE49-F238E27FC236}">
                <a16:creationId xmlns:a16="http://schemas.microsoft.com/office/drawing/2014/main" id="{E172F12C-5144-87C3-28D4-83BE6782A583}"/>
              </a:ext>
            </a:extLst>
          </p:cNvPr>
          <p:cNvPicPr>
            <a:picLocks noChangeAspect="1"/>
          </p:cNvPicPr>
          <p:nvPr/>
        </p:nvPicPr>
        <p:blipFill>
          <a:blip r:embed="rId3"/>
          <a:srcRect l="15576" t="50000" r="10938" b="1403"/>
          <a:stretch/>
        </p:blipFill>
        <p:spPr>
          <a:xfrm>
            <a:off x="2201334" y="1191939"/>
            <a:ext cx="9893097" cy="4053828"/>
          </a:xfrm>
          <a:prstGeom prst="rect">
            <a:avLst/>
          </a:prstGeom>
        </p:spPr>
      </p:pic>
      <p:grpSp>
        <p:nvGrpSpPr>
          <p:cNvPr id="2" name="Group 1">
            <a:extLst>
              <a:ext uri="{FF2B5EF4-FFF2-40B4-BE49-F238E27FC236}">
                <a16:creationId xmlns:a16="http://schemas.microsoft.com/office/drawing/2014/main" id="{CE12CF12-AB77-7277-5178-F5D022A658A9}"/>
              </a:ext>
            </a:extLst>
          </p:cNvPr>
          <p:cNvGrpSpPr/>
          <p:nvPr/>
        </p:nvGrpSpPr>
        <p:grpSpPr>
          <a:xfrm>
            <a:off x="221565" y="1541064"/>
            <a:ext cx="1979770" cy="3742006"/>
            <a:chOff x="221564" y="1557997"/>
            <a:chExt cx="2859261" cy="3742006"/>
          </a:xfrm>
        </p:grpSpPr>
        <p:sp>
          <p:nvSpPr>
            <p:cNvPr id="3" name="Arrow: Pentagon 2">
              <a:extLst>
                <a:ext uri="{FF2B5EF4-FFF2-40B4-BE49-F238E27FC236}">
                  <a16:creationId xmlns:a16="http://schemas.microsoft.com/office/drawing/2014/main" id="{B192AB71-A82E-A919-71D7-80E295575C0A}"/>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A45E7EA9-07CC-4C18-9088-32AA86CFA37E}"/>
                </a:ext>
              </a:extLst>
            </p:cNvPr>
            <p:cNvSpPr txBox="1"/>
            <p:nvPr/>
          </p:nvSpPr>
          <p:spPr>
            <a:xfrm>
              <a:off x="221565" y="2380173"/>
              <a:ext cx="2370143" cy="1754326"/>
            </a:xfrm>
            <a:prstGeom prst="rect">
              <a:avLst/>
            </a:prstGeom>
            <a:noFill/>
          </p:spPr>
          <p:txBody>
            <a:bodyPr wrap="square">
              <a:spAutoFit/>
            </a:bodyPr>
            <a:lstStyle/>
            <a:p>
              <a:r>
                <a:rPr lang="en-US" b="1" dirty="0">
                  <a:solidFill>
                    <a:schemeClr val="bg1"/>
                  </a:solidFill>
                </a:rPr>
                <a:t>PQ3: Is there a relationship between GDP Per Capita and Enlisted Accessions? </a:t>
              </a:r>
            </a:p>
          </p:txBody>
        </p:sp>
      </p:grpSp>
    </p:spTree>
    <p:extLst>
      <p:ext uri="{BB962C8B-B14F-4D97-AF65-F5344CB8AC3E}">
        <p14:creationId xmlns:p14="http://schemas.microsoft.com/office/powerpoint/2010/main" val="26534834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C3A7C-4717-75C1-7559-161D3EC9B405}"/>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D34A8B55-4D44-5988-E05A-4012D77BD804}"/>
              </a:ext>
            </a:extLst>
          </p:cNvPr>
          <p:cNvGrpSpPr/>
          <p:nvPr/>
        </p:nvGrpSpPr>
        <p:grpSpPr>
          <a:xfrm>
            <a:off x="221565" y="1541064"/>
            <a:ext cx="1979770" cy="3742006"/>
            <a:chOff x="221564" y="1557997"/>
            <a:chExt cx="2859261" cy="3742006"/>
          </a:xfrm>
        </p:grpSpPr>
        <p:sp>
          <p:nvSpPr>
            <p:cNvPr id="3" name="Arrow: Pentagon 2">
              <a:extLst>
                <a:ext uri="{FF2B5EF4-FFF2-40B4-BE49-F238E27FC236}">
                  <a16:creationId xmlns:a16="http://schemas.microsoft.com/office/drawing/2014/main" id="{624D9AF4-CD8B-DC94-1B6B-55350FCE54F0}"/>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2AE1911-0E89-A9DA-5B7B-D30FB9BB2E24}"/>
                </a:ext>
              </a:extLst>
            </p:cNvPr>
            <p:cNvSpPr txBox="1"/>
            <p:nvPr/>
          </p:nvSpPr>
          <p:spPr>
            <a:xfrm>
              <a:off x="221565" y="2380173"/>
              <a:ext cx="2370143" cy="1754326"/>
            </a:xfrm>
            <a:prstGeom prst="rect">
              <a:avLst/>
            </a:prstGeom>
            <a:noFill/>
          </p:spPr>
          <p:txBody>
            <a:bodyPr wrap="square">
              <a:spAutoFit/>
            </a:bodyPr>
            <a:lstStyle/>
            <a:p>
              <a:r>
                <a:rPr lang="en-US" b="1" dirty="0">
                  <a:solidFill>
                    <a:schemeClr val="bg1"/>
                  </a:solidFill>
                </a:rPr>
                <a:t>PQ3: Is there a relationship between GDP Per Capita and Enlisted Accessions? </a:t>
              </a:r>
            </a:p>
          </p:txBody>
        </p:sp>
      </p:grpSp>
      <p:graphicFrame>
        <p:nvGraphicFramePr>
          <p:cNvPr id="9" name="Table 8">
            <a:extLst>
              <a:ext uri="{FF2B5EF4-FFF2-40B4-BE49-F238E27FC236}">
                <a16:creationId xmlns:a16="http://schemas.microsoft.com/office/drawing/2014/main" id="{32126964-5E91-A5A8-5E3A-107A35B05FE1}"/>
              </a:ext>
            </a:extLst>
          </p:cNvPr>
          <p:cNvGraphicFramePr>
            <a:graphicFrameLocks noGrp="1"/>
          </p:cNvGraphicFramePr>
          <p:nvPr>
            <p:extLst>
              <p:ext uri="{D42A27DB-BD31-4B8C-83A1-F6EECF244321}">
                <p14:modId xmlns:p14="http://schemas.microsoft.com/office/powerpoint/2010/main" val="1595737943"/>
              </p:ext>
            </p:extLst>
          </p:nvPr>
        </p:nvGraphicFramePr>
        <p:xfrm>
          <a:off x="8373982" y="5626410"/>
          <a:ext cx="2170492" cy="731520"/>
        </p:xfrm>
        <a:graphic>
          <a:graphicData uri="http://schemas.openxmlformats.org/drawingml/2006/table">
            <a:tbl>
              <a:tblPr firstRow="1" bandRow="1">
                <a:tableStyleId>{5C22544A-7EE6-4342-B048-85BDC9FD1C3A}</a:tableStyleId>
              </a:tblPr>
              <a:tblGrid>
                <a:gridCol w="1085246">
                  <a:extLst>
                    <a:ext uri="{9D8B030D-6E8A-4147-A177-3AD203B41FA5}">
                      <a16:colId xmlns:a16="http://schemas.microsoft.com/office/drawing/2014/main" val="4143395550"/>
                    </a:ext>
                  </a:extLst>
                </a:gridCol>
                <a:gridCol w="1085246">
                  <a:extLst>
                    <a:ext uri="{9D8B030D-6E8A-4147-A177-3AD203B41FA5}">
                      <a16:colId xmlns:a16="http://schemas.microsoft.com/office/drawing/2014/main" val="3701754237"/>
                    </a:ext>
                  </a:extLst>
                </a:gridCol>
              </a:tblGrid>
              <a:tr h="154585">
                <a:tc>
                  <a:txBody>
                    <a:bodyPr/>
                    <a:lstStyle/>
                    <a:p>
                      <a:pPr algn="ctr"/>
                      <a:r>
                        <a:rPr lang="en-US" dirty="0">
                          <a:solidFill>
                            <a:schemeClr val="bg1"/>
                          </a:solidFill>
                        </a:rPr>
                        <a:t>1</a:t>
                      </a:r>
                    </a:p>
                  </a:txBody>
                  <a:tcPr>
                    <a:solidFill>
                      <a:srgbClr val="C00000"/>
                    </a:solidFill>
                  </a:tcPr>
                </a:tc>
                <a:tc>
                  <a:txBody>
                    <a:bodyPr/>
                    <a:lstStyle/>
                    <a:p>
                      <a:pPr algn="ctr"/>
                      <a:r>
                        <a:rPr lang="en-US" dirty="0">
                          <a:solidFill>
                            <a:schemeClr val="bg1"/>
                          </a:solidFill>
                        </a:rPr>
                        <a:t>-0.0619</a:t>
                      </a:r>
                    </a:p>
                  </a:txBody>
                  <a:tcPr>
                    <a:solidFill>
                      <a:srgbClr val="002060">
                        <a:alpha val="80000"/>
                      </a:srgbClr>
                    </a:solidFill>
                  </a:tcPr>
                </a:tc>
                <a:extLst>
                  <a:ext uri="{0D108BD9-81ED-4DB2-BD59-A6C34878D82A}">
                    <a16:rowId xmlns:a16="http://schemas.microsoft.com/office/drawing/2014/main" val="4010126479"/>
                  </a:ext>
                </a:extLst>
              </a:tr>
              <a:tr h="154585">
                <a:tc>
                  <a:txBody>
                    <a:bodyPr/>
                    <a:lstStyle/>
                    <a:p>
                      <a:pPr algn="ctr"/>
                      <a:r>
                        <a:rPr lang="en-US" b="1" dirty="0">
                          <a:solidFill>
                            <a:schemeClr val="bg1"/>
                          </a:solidFill>
                        </a:rPr>
                        <a:t>-0.0619</a:t>
                      </a:r>
                    </a:p>
                  </a:txBody>
                  <a:tcPr>
                    <a:solidFill>
                      <a:srgbClr val="002060">
                        <a:alpha val="80000"/>
                      </a:srgbClr>
                    </a:solidFill>
                  </a:tcPr>
                </a:tc>
                <a:tc>
                  <a:txBody>
                    <a:bodyPr/>
                    <a:lstStyle/>
                    <a:p>
                      <a:pPr algn="ctr"/>
                      <a:r>
                        <a:rPr lang="en-US" b="1" dirty="0">
                          <a:solidFill>
                            <a:schemeClr val="bg1"/>
                          </a:solidFill>
                        </a:rPr>
                        <a:t>1</a:t>
                      </a:r>
                    </a:p>
                  </a:txBody>
                  <a:tcPr>
                    <a:solidFill>
                      <a:srgbClr val="C00000"/>
                    </a:solidFill>
                  </a:tcPr>
                </a:tc>
                <a:extLst>
                  <a:ext uri="{0D108BD9-81ED-4DB2-BD59-A6C34878D82A}">
                    <a16:rowId xmlns:a16="http://schemas.microsoft.com/office/drawing/2014/main" val="3675541526"/>
                  </a:ext>
                </a:extLst>
              </a:tr>
            </a:tbl>
          </a:graphicData>
        </a:graphic>
      </p:graphicFrame>
      <p:pic>
        <p:nvPicPr>
          <p:cNvPr id="12" name="Picture 11">
            <a:extLst>
              <a:ext uri="{FF2B5EF4-FFF2-40B4-BE49-F238E27FC236}">
                <a16:creationId xmlns:a16="http://schemas.microsoft.com/office/drawing/2014/main" id="{B15810BD-0DD5-F803-AEB1-DAAFA017728C}"/>
              </a:ext>
            </a:extLst>
          </p:cNvPr>
          <p:cNvPicPr>
            <a:picLocks noChangeAspect="1"/>
          </p:cNvPicPr>
          <p:nvPr/>
        </p:nvPicPr>
        <p:blipFill>
          <a:blip r:embed="rId3"/>
          <a:srcRect l="15454" t="40000" r="50579" b="14194"/>
          <a:stretch/>
        </p:blipFill>
        <p:spPr>
          <a:xfrm>
            <a:off x="7395412" y="2023708"/>
            <a:ext cx="4589712" cy="3594420"/>
          </a:xfrm>
          <a:prstGeom prst="rect">
            <a:avLst/>
          </a:prstGeom>
        </p:spPr>
      </p:pic>
      <p:sp>
        <p:nvSpPr>
          <p:cNvPr id="7" name="TextBox 6">
            <a:extLst>
              <a:ext uri="{FF2B5EF4-FFF2-40B4-BE49-F238E27FC236}">
                <a16:creationId xmlns:a16="http://schemas.microsoft.com/office/drawing/2014/main" id="{9B196937-51AA-C28C-6767-B779D7097DEB}"/>
              </a:ext>
            </a:extLst>
          </p:cNvPr>
          <p:cNvSpPr txBox="1"/>
          <p:nvPr/>
        </p:nvSpPr>
        <p:spPr>
          <a:xfrm>
            <a:off x="221564" y="-52577"/>
            <a:ext cx="11890223" cy="1200329"/>
          </a:xfrm>
          <a:prstGeom prst="rect">
            <a:avLst/>
          </a:prstGeom>
          <a:noFill/>
        </p:spPr>
        <p:txBody>
          <a:bodyPr wrap="square" rtlCol="0">
            <a:spAutoFit/>
          </a:bodyPr>
          <a:lstStyle/>
          <a:p>
            <a:pPr algn="ctr"/>
            <a:r>
              <a:rPr lang="en-US" sz="3600" b="1" dirty="0"/>
              <a:t>GDP PER CAPITA &amp; PERCENT ENLISTED ACCESSIONS 2010-2020 </a:t>
            </a:r>
          </a:p>
        </p:txBody>
      </p:sp>
      <p:pic>
        <p:nvPicPr>
          <p:cNvPr id="14" name="Picture 13">
            <a:extLst>
              <a:ext uri="{FF2B5EF4-FFF2-40B4-BE49-F238E27FC236}">
                <a16:creationId xmlns:a16="http://schemas.microsoft.com/office/drawing/2014/main" id="{EC6C4010-F3DC-0FA4-C46E-299E6FE4749E}"/>
              </a:ext>
            </a:extLst>
          </p:cNvPr>
          <p:cNvPicPr>
            <a:picLocks noChangeAspect="1"/>
          </p:cNvPicPr>
          <p:nvPr/>
        </p:nvPicPr>
        <p:blipFill>
          <a:blip r:embed="rId4"/>
          <a:srcRect l="15568" t="47091" r="47246" b="7292"/>
          <a:stretch/>
        </p:blipFill>
        <p:spPr>
          <a:xfrm>
            <a:off x="2261006" y="2194813"/>
            <a:ext cx="4647226" cy="3532389"/>
          </a:xfrm>
          <a:prstGeom prst="rect">
            <a:avLst/>
          </a:prstGeom>
        </p:spPr>
      </p:pic>
    </p:spTree>
    <p:extLst>
      <p:ext uri="{BB962C8B-B14F-4D97-AF65-F5344CB8AC3E}">
        <p14:creationId xmlns:p14="http://schemas.microsoft.com/office/powerpoint/2010/main" val="2355863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9B25FDA-C64B-75DE-019E-DBDE5C64E681}"/>
              </a:ext>
            </a:extLst>
          </p:cNvPr>
          <p:cNvCxnSpPr>
            <a:cxnSpLocks/>
          </p:cNvCxnSpPr>
          <p:nvPr/>
        </p:nvCxnSpPr>
        <p:spPr>
          <a:xfrm>
            <a:off x="6172200" y="988142"/>
            <a:ext cx="0" cy="5063901"/>
          </a:xfrm>
          <a:prstGeom prst="line">
            <a:avLst/>
          </a:prstGeom>
          <a:ln w="50800"/>
        </p:spPr>
        <p:style>
          <a:lnRef idx="2">
            <a:schemeClr val="dk1"/>
          </a:lnRef>
          <a:fillRef idx="0">
            <a:schemeClr val="dk1"/>
          </a:fillRef>
          <a:effectRef idx="1">
            <a:schemeClr val="dk1"/>
          </a:effectRef>
          <a:fontRef idx="minor">
            <a:schemeClr val="tx1"/>
          </a:fontRef>
        </p:style>
      </p:cxnSp>
      <p:cxnSp>
        <p:nvCxnSpPr>
          <p:cNvPr id="8" name="Straight Connector 7">
            <a:extLst>
              <a:ext uri="{FF2B5EF4-FFF2-40B4-BE49-F238E27FC236}">
                <a16:creationId xmlns:a16="http://schemas.microsoft.com/office/drawing/2014/main" id="{8F4F22AE-154B-D34F-747A-FE02E694C5B0}"/>
              </a:ext>
            </a:extLst>
          </p:cNvPr>
          <p:cNvCxnSpPr/>
          <p:nvPr/>
        </p:nvCxnSpPr>
        <p:spPr>
          <a:xfrm>
            <a:off x="447040" y="3390900"/>
            <a:ext cx="10993120" cy="0"/>
          </a:xfrm>
          <a:prstGeom prst="line">
            <a:avLst/>
          </a:prstGeom>
          <a:ln w="50800">
            <a:solidFill>
              <a:schemeClr val="tx1"/>
            </a:solidFill>
          </a:ln>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4D020462-325D-0811-E2C0-BA297EB22AAB}"/>
              </a:ext>
            </a:extLst>
          </p:cNvPr>
          <p:cNvPicPr>
            <a:picLocks noChangeAspect="1"/>
          </p:cNvPicPr>
          <p:nvPr/>
        </p:nvPicPr>
        <p:blipFill>
          <a:blip r:embed="rId3"/>
          <a:srcRect l="42573" t="39704" r="37002" b="37185"/>
          <a:stretch/>
        </p:blipFill>
        <p:spPr>
          <a:xfrm>
            <a:off x="6510223" y="3557108"/>
            <a:ext cx="3609137" cy="2559208"/>
          </a:xfrm>
          <a:prstGeom prst="rect">
            <a:avLst/>
          </a:prstGeom>
        </p:spPr>
      </p:pic>
      <p:pic>
        <p:nvPicPr>
          <p:cNvPr id="12" name="Picture 11">
            <a:extLst>
              <a:ext uri="{FF2B5EF4-FFF2-40B4-BE49-F238E27FC236}">
                <a16:creationId xmlns:a16="http://schemas.microsoft.com/office/drawing/2014/main" id="{F340A5AC-B226-993A-8817-E82149DCEE1B}"/>
              </a:ext>
            </a:extLst>
          </p:cNvPr>
          <p:cNvPicPr>
            <a:picLocks noChangeAspect="1"/>
          </p:cNvPicPr>
          <p:nvPr/>
        </p:nvPicPr>
        <p:blipFill>
          <a:blip r:embed="rId3"/>
          <a:srcRect l="80452" t="39407" r="10146" b="34519"/>
          <a:stretch/>
        </p:blipFill>
        <p:spPr>
          <a:xfrm>
            <a:off x="10728990" y="4145281"/>
            <a:ext cx="1028860" cy="1788160"/>
          </a:xfrm>
          <a:prstGeom prst="rect">
            <a:avLst/>
          </a:prstGeom>
        </p:spPr>
      </p:pic>
      <p:pic>
        <p:nvPicPr>
          <p:cNvPr id="14" name="Picture 13">
            <a:extLst>
              <a:ext uri="{FF2B5EF4-FFF2-40B4-BE49-F238E27FC236}">
                <a16:creationId xmlns:a16="http://schemas.microsoft.com/office/drawing/2014/main" id="{004030EA-D683-2154-9EA8-DD46662B73EA}"/>
              </a:ext>
            </a:extLst>
          </p:cNvPr>
          <p:cNvPicPr>
            <a:picLocks noChangeAspect="1"/>
          </p:cNvPicPr>
          <p:nvPr/>
        </p:nvPicPr>
        <p:blipFill>
          <a:blip r:embed="rId4"/>
          <a:srcRect l="38859" t="33185" r="39787" b="41630"/>
          <a:stretch/>
        </p:blipFill>
        <p:spPr>
          <a:xfrm>
            <a:off x="6550862" y="569475"/>
            <a:ext cx="3736339" cy="2761642"/>
          </a:xfrm>
          <a:prstGeom prst="rect">
            <a:avLst/>
          </a:prstGeom>
        </p:spPr>
      </p:pic>
      <p:pic>
        <p:nvPicPr>
          <p:cNvPr id="16" name="Picture 15">
            <a:extLst>
              <a:ext uri="{FF2B5EF4-FFF2-40B4-BE49-F238E27FC236}">
                <a16:creationId xmlns:a16="http://schemas.microsoft.com/office/drawing/2014/main" id="{8C21CCAC-841F-9CD4-7055-B1D4106B145D}"/>
              </a:ext>
            </a:extLst>
          </p:cNvPr>
          <p:cNvPicPr>
            <a:picLocks noChangeAspect="1"/>
          </p:cNvPicPr>
          <p:nvPr/>
        </p:nvPicPr>
        <p:blipFill>
          <a:blip r:embed="rId4"/>
          <a:srcRect l="80823" t="33185" r="11564" b="40741"/>
          <a:stretch/>
        </p:blipFill>
        <p:spPr>
          <a:xfrm>
            <a:off x="10647682" y="1198880"/>
            <a:ext cx="833118" cy="1788160"/>
          </a:xfrm>
          <a:prstGeom prst="rect">
            <a:avLst/>
          </a:prstGeom>
        </p:spPr>
      </p:pic>
      <p:pic>
        <p:nvPicPr>
          <p:cNvPr id="18" name="Picture 17">
            <a:extLst>
              <a:ext uri="{FF2B5EF4-FFF2-40B4-BE49-F238E27FC236}">
                <a16:creationId xmlns:a16="http://schemas.microsoft.com/office/drawing/2014/main" id="{145069F7-D037-96E8-A262-ED4BEDB4D352}"/>
              </a:ext>
            </a:extLst>
          </p:cNvPr>
          <p:cNvPicPr>
            <a:picLocks noChangeAspect="1"/>
          </p:cNvPicPr>
          <p:nvPr/>
        </p:nvPicPr>
        <p:blipFill>
          <a:blip r:embed="rId5"/>
          <a:srcRect l="36445" t="54165" r="39416" b="20889"/>
          <a:stretch/>
        </p:blipFill>
        <p:spPr>
          <a:xfrm>
            <a:off x="584239" y="3535241"/>
            <a:ext cx="3886161" cy="2516802"/>
          </a:xfrm>
          <a:prstGeom prst="rect">
            <a:avLst/>
          </a:prstGeom>
        </p:spPr>
      </p:pic>
      <p:pic>
        <p:nvPicPr>
          <p:cNvPr id="20" name="Picture 19">
            <a:extLst>
              <a:ext uri="{FF2B5EF4-FFF2-40B4-BE49-F238E27FC236}">
                <a16:creationId xmlns:a16="http://schemas.microsoft.com/office/drawing/2014/main" id="{AF8F7B89-2B3F-B2C1-7739-50AFAA5AF781}"/>
              </a:ext>
            </a:extLst>
          </p:cNvPr>
          <p:cNvPicPr>
            <a:picLocks noChangeAspect="1"/>
          </p:cNvPicPr>
          <p:nvPr/>
        </p:nvPicPr>
        <p:blipFill>
          <a:blip r:embed="rId5"/>
          <a:srcRect l="77110" t="55037" r="11517" b="18889"/>
          <a:stretch/>
        </p:blipFill>
        <p:spPr>
          <a:xfrm>
            <a:off x="4775202" y="4119881"/>
            <a:ext cx="1244600" cy="1788160"/>
          </a:xfrm>
          <a:prstGeom prst="rect">
            <a:avLst/>
          </a:prstGeom>
        </p:spPr>
      </p:pic>
      <p:pic>
        <p:nvPicPr>
          <p:cNvPr id="22" name="Picture 21">
            <a:extLst>
              <a:ext uri="{FF2B5EF4-FFF2-40B4-BE49-F238E27FC236}">
                <a16:creationId xmlns:a16="http://schemas.microsoft.com/office/drawing/2014/main" id="{6230003E-0BEF-4057-254A-01EF76D06147}"/>
              </a:ext>
            </a:extLst>
          </p:cNvPr>
          <p:cNvPicPr>
            <a:picLocks noChangeAspect="1"/>
          </p:cNvPicPr>
          <p:nvPr/>
        </p:nvPicPr>
        <p:blipFill>
          <a:blip r:embed="rId6"/>
          <a:srcRect l="42201" t="36148" r="37188" b="40798"/>
          <a:stretch/>
        </p:blipFill>
        <p:spPr>
          <a:xfrm>
            <a:off x="650239" y="569474"/>
            <a:ext cx="3820159" cy="2677822"/>
          </a:xfrm>
          <a:prstGeom prst="rect">
            <a:avLst/>
          </a:prstGeom>
        </p:spPr>
      </p:pic>
      <p:pic>
        <p:nvPicPr>
          <p:cNvPr id="24" name="Picture 23">
            <a:extLst>
              <a:ext uri="{FF2B5EF4-FFF2-40B4-BE49-F238E27FC236}">
                <a16:creationId xmlns:a16="http://schemas.microsoft.com/office/drawing/2014/main" id="{C1B3444A-ACE1-7CA2-34C1-E6B23DFD825F}"/>
              </a:ext>
            </a:extLst>
          </p:cNvPr>
          <p:cNvPicPr>
            <a:picLocks noChangeAspect="1"/>
          </p:cNvPicPr>
          <p:nvPr/>
        </p:nvPicPr>
        <p:blipFill>
          <a:blip r:embed="rId6"/>
          <a:srcRect l="77295" t="34370" r="11701" b="39926"/>
          <a:stretch/>
        </p:blipFill>
        <p:spPr>
          <a:xfrm>
            <a:off x="4673602" y="1198880"/>
            <a:ext cx="1204160" cy="1762761"/>
          </a:xfrm>
          <a:prstGeom prst="rect">
            <a:avLst/>
          </a:prstGeom>
        </p:spPr>
      </p:pic>
      <p:sp>
        <p:nvSpPr>
          <p:cNvPr id="25" name="TextBox 24">
            <a:extLst>
              <a:ext uri="{FF2B5EF4-FFF2-40B4-BE49-F238E27FC236}">
                <a16:creationId xmlns:a16="http://schemas.microsoft.com/office/drawing/2014/main" id="{95AFF80D-452D-7A2E-8F61-114326707554}"/>
              </a:ext>
            </a:extLst>
          </p:cNvPr>
          <p:cNvSpPr txBox="1"/>
          <p:nvPr/>
        </p:nvSpPr>
        <p:spPr>
          <a:xfrm>
            <a:off x="3146742" y="-87882"/>
            <a:ext cx="6167201" cy="892552"/>
          </a:xfrm>
          <a:prstGeom prst="rect">
            <a:avLst/>
          </a:prstGeom>
          <a:noFill/>
        </p:spPr>
        <p:txBody>
          <a:bodyPr wrap="none" rtlCol="0">
            <a:spAutoFit/>
          </a:bodyPr>
          <a:lstStyle/>
          <a:p>
            <a:pPr algn="ctr"/>
            <a:r>
              <a:rPr lang="en-US" sz="3600" b="1" dirty="0"/>
              <a:t>METHODOLOGY NOTE (2010)</a:t>
            </a:r>
          </a:p>
          <a:p>
            <a:pPr algn="ctr"/>
            <a:r>
              <a:rPr lang="en-US" sz="1600" b="1" dirty="0"/>
              <a:t>WITH DC</a:t>
            </a:r>
          </a:p>
        </p:txBody>
      </p:sp>
      <p:sp>
        <p:nvSpPr>
          <p:cNvPr id="27" name="TextBox 26">
            <a:extLst>
              <a:ext uri="{FF2B5EF4-FFF2-40B4-BE49-F238E27FC236}">
                <a16:creationId xmlns:a16="http://schemas.microsoft.com/office/drawing/2014/main" id="{2DEA840C-9FDB-CB67-4316-97F67D20A099}"/>
              </a:ext>
            </a:extLst>
          </p:cNvPr>
          <p:cNvSpPr txBox="1"/>
          <p:nvPr/>
        </p:nvSpPr>
        <p:spPr>
          <a:xfrm>
            <a:off x="5495473" y="6260910"/>
            <a:ext cx="1420582" cy="338554"/>
          </a:xfrm>
          <a:prstGeom prst="rect">
            <a:avLst/>
          </a:prstGeom>
          <a:noFill/>
        </p:spPr>
        <p:txBody>
          <a:bodyPr wrap="none" rtlCol="0">
            <a:spAutoFit/>
          </a:bodyPr>
          <a:lstStyle/>
          <a:p>
            <a:pPr algn="ctr"/>
            <a:r>
              <a:rPr lang="en-US" sz="1600" b="1" dirty="0"/>
              <a:t>WITHOUT DC</a:t>
            </a:r>
          </a:p>
        </p:txBody>
      </p:sp>
    </p:spTree>
    <p:extLst>
      <p:ext uri="{BB962C8B-B14F-4D97-AF65-F5344CB8AC3E}">
        <p14:creationId xmlns:p14="http://schemas.microsoft.com/office/powerpoint/2010/main" val="15026007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1AB876-2714-6F5B-4ECF-409C3AF20F71}"/>
            </a:ext>
          </a:extLst>
        </p:cNvPr>
        <p:cNvGrpSpPr/>
        <p:nvPr/>
      </p:nvGrpSpPr>
      <p:grpSpPr>
        <a:xfrm>
          <a:off x="0" y="0"/>
          <a:ext cx="0" cy="0"/>
          <a:chOff x="0" y="0"/>
          <a:chExt cx="0" cy="0"/>
        </a:xfrm>
      </p:grpSpPr>
      <p:sp>
        <p:nvSpPr>
          <p:cNvPr id="9" name="TextBox 8">
            <a:extLst>
              <a:ext uri="{FF2B5EF4-FFF2-40B4-BE49-F238E27FC236}">
                <a16:creationId xmlns:a16="http://schemas.microsoft.com/office/drawing/2014/main" id="{AFB1B9DC-92B6-E8DF-1988-05D8F042A881}"/>
              </a:ext>
            </a:extLst>
          </p:cNvPr>
          <p:cNvSpPr txBox="1"/>
          <p:nvPr/>
        </p:nvSpPr>
        <p:spPr>
          <a:xfrm>
            <a:off x="3185431" y="23174"/>
            <a:ext cx="6801349" cy="646331"/>
          </a:xfrm>
          <a:prstGeom prst="rect">
            <a:avLst/>
          </a:prstGeom>
          <a:noFill/>
        </p:spPr>
        <p:txBody>
          <a:bodyPr wrap="none" rtlCol="0">
            <a:spAutoFit/>
          </a:bodyPr>
          <a:lstStyle/>
          <a:p>
            <a:r>
              <a:rPr lang="en-US" sz="3600" b="1" dirty="0"/>
              <a:t>US GDP PER CAPITA 2010-2020*</a:t>
            </a:r>
          </a:p>
        </p:txBody>
      </p:sp>
      <p:sp>
        <p:nvSpPr>
          <p:cNvPr id="10" name="TextBox 9">
            <a:extLst>
              <a:ext uri="{FF2B5EF4-FFF2-40B4-BE49-F238E27FC236}">
                <a16:creationId xmlns:a16="http://schemas.microsoft.com/office/drawing/2014/main" id="{6492EE89-41DB-FDB9-3C92-186595C97B89}"/>
              </a:ext>
            </a:extLst>
          </p:cNvPr>
          <p:cNvSpPr txBox="1"/>
          <p:nvPr/>
        </p:nvSpPr>
        <p:spPr>
          <a:xfrm>
            <a:off x="4707361" y="6441708"/>
            <a:ext cx="4556888" cy="369332"/>
          </a:xfrm>
          <a:prstGeom prst="rect">
            <a:avLst/>
          </a:prstGeom>
          <a:noFill/>
        </p:spPr>
        <p:txBody>
          <a:bodyPr wrap="none" rtlCol="0">
            <a:spAutoFit/>
          </a:bodyPr>
          <a:lstStyle/>
          <a:p>
            <a:r>
              <a:rPr lang="en-US" b="1" dirty="0"/>
              <a:t>*Washington DC removed –bottom graphs</a:t>
            </a:r>
          </a:p>
        </p:txBody>
      </p:sp>
      <p:pic>
        <p:nvPicPr>
          <p:cNvPr id="14" name="Picture 13">
            <a:extLst>
              <a:ext uri="{FF2B5EF4-FFF2-40B4-BE49-F238E27FC236}">
                <a16:creationId xmlns:a16="http://schemas.microsoft.com/office/drawing/2014/main" id="{5C59BE35-5D97-A459-9830-1E2BCED0E319}"/>
              </a:ext>
            </a:extLst>
          </p:cNvPr>
          <p:cNvPicPr>
            <a:picLocks noChangeAspect="1"/>
          </p:cNvPicPr>
          <p:nvPr/>
        </p:nvPicPr>
        <p:blipFill>
          <a:blip r:embed="rId3"/>
          <a:srcRect l="16144" t="38419" r="47209" b="16384"/>
          <a:stretch/>
        </p:blipFill>
        <p:spPr>
          <a:xfrm>
            <a:off x="2658973" y="843782"/>
            <a:ext cx="3184812" cy="2433920"/>
          </a:xfrm>
          <a:prstGeom prst="rect">
            <a:avLst/>
          </a:prstGeom>
        </p:spPr>
      </p:pic>
      <p:pic>
        <p:nvPicPr>
          <p:cNvPr id="15" name="Picture 14">
            <a:extLst>
              <a:ext uri="{FF2B5EF4-FFF2-40B4-BE49-F238E27FC236}">
                <a16:creationId xmlns:a16="http://schemas.microsoft.com/office/drawing/2014/main" id="{585483DB-7C15-BF51-200E-E34DB73A6E6D}"/>
              </a:ext>
            </a:extLst>
          </p:cNvPr>
          <p:cNvPicPr>
            <a:picLocks noChangeAspect="1"/>
          </p:cNvPicPr>
          <p:nvPr/>
        </p:nvPicPr>
        <p:blipFill>
          <a:blip r:embed="rId4"/>
          <a:srcRect l="15646" t="42033" r="44736" b="12769"/>
          <a:stretch/>
        </p:blipFill>
        <p:spPr>
          <a:xfrm>
            <a:off x="7555771" y="860968"/>
            <a:ext cx="3437431" cy="2429983"/>
          </a:xfrm>
          <a:prstGeom prst="rect">
            <a:avLst/>
          </a:prstGeom>
        </p:spPr>
      </p:pic>
      <p:pic>
        <p:nvPicPr>
          <p:cNvPr id="17" name="Picture 16">
            <a:extLst>
              <a:ext uri="{FF2B5EF4-FFF2-40B4-BE49-F238E27FC236}">
                <a16:creationId xmlns:a16="http://schemas.microsoft.com/office/drawing/2014/main" id="{2990B0D4-D742-068A-C252-4FABDA8CA5F3}"/>
              </a:ext>
            </a:extLst>
          </p:cNvPr>
          <p:cNvPicPr>
            <a:picLocks noChangeAspect="1"/>
          </p:cNvPicPr>
          <p:nvPr/>
        </p:nvPicPr>
        <p:blipFill>
          <a:blip r:embed="rId5"/>
          <a:srcRect l="15649" t="46320" r="45724" b="8244"/>
          <a:stretch/>
        </p:blipFill>
        <p:spPr>
          <a:xfrm>
            <a:off x="7118687" y="3428999"/>
            <a:ext cx="4275220" cy="3116179"/>
          </a:xfrm>
          <a:prstGeom prst="rect">
            <a:avLst/>
          </a:prstGeom>
        </p:spPr>
      </p:pic>
      <p:pic>
        <p:nvPicPr>
          <p:cNvPr id="19" name="Picture 18">
            <a:extLst>
              <a:ext uri="{FF2B5EF4-FFF2-40B4-BE49-F238E27FC236}">
                <a16:creationId xmlns:a16="http://schemas.microsoft.com/office/drawing/2014/main" id="{F6144745-FD6B-9DF2-0397-33ECC7B3BA87}"/>
              </a:ext>
            </a:extLst>
          </p:cNvPr>
          <p:cNvPicPr>
            <a:picLocks noChangeAspect="1"/>
          </p:cNvPicPr>
          <p:nvPr/>
        </p:nvPicPr>
        <p:blipFill>
          <a:blip r:embed="rId6"/>
          <a:srcRect l="15649" t="43683" r="46843" b="10828"/>
          <a:stretch/>
        </p:blipFill>
        <p:spPr>
          <a:xfrm>
            <a:off x="2171433" y="3404201"/>
            <a:ext cx="4146829" cy="3116179"/>
          </a:xfrm>
          <a:prstGeom prst="rect">
            <a:avLst/>
          </a:prstGeom>
        </p:spPr>
      </p:pic>
      <p:grpSp>
        <p:nvGrpSpPr>
          <p:cNvPr id="2" name="Group 1">
            <a:extLst>
              <a:ext uri="{FF2B5EF4-FFF2-40B4-BE49-F238E27FC236}">
                <a16:creationId xmlns:a16="http://schemas.microsoft.com/office/drawing/2014/main" id="{A500B168-B1CA-2C89-8CCB-924719C41005}"/>
              </a:ext>
            </a:extLst>
          </p:cNvPr>
          <p:cNvGrpSpPr/>
          <p:nvPr/>
        </p:nvGrpSpPr>
        <p:grpSpPr>
          <a:xfrm>
            <a:off x="221565" y="1541064"/>
            <a:ext cx="1979770" cy="3742006"/>
            <a:chOff x="221564" y="1557997"/>
            <a:chExt cx="2859261" cy="3742006"/>
          </a:xfrm>
        </p:grpSpPr>
        <p:sp>
          <p:nvSpPr>
            <p:cNvPr id="3" name="Arrow: Pentagon 2">
              <a:extLst>
                <a:ext uri="{FF2B5EF4-FFF2-40B4-BE49-F238E27FC236}">
                  <a16:creationId xmlns:a16="http://schemas.microsoft.com/office/drawing/2014/main" id="{8FFC04FB-04F8-866B-B05B-4E7CFD219C6C}"/>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369A67C-B050-398D-C37D-F0FD009E87DC}"/>
                </a:ext>
              </a:extLst>
            </p:cNvPr>
            <p:cNvSpPr txBox="1"/>
            <p:nvPr/>
          </p:nvSpPr>
          <p:spPr>
            <a:xfrm>
              <a:off x="221565" y="2380173"/>
              <a:ext cx="2370143" cy="1754326"/>
            </a:xfrm>
            <a:prstGeom prst="rect">
              <a:avLst/>
            </a:prstGeom>
            <a:noFill/>
          </p:spPr>
          <p:txBody>
            <a:bodyPr wrap="square">
              <a:spAutoFit/>
            </a:bodyPr>
            <a:lstStyle/>
            <a:p>
              <a:r>
                <a:rPr lang="en-US" b="1" dirty="0">
                  <a:solidFill>
                    <a:schemeClr val="bg1"/>
                  </a:solidFill>
                </a:rPr>
                <a:t>PQ3: Is there a relationship between GDP Per Capita and Enlisted Accessions? </a:t>
              </a:r>
            </a:p>
          </p:txBody>
        </p:sp>
      </p:grpSp>
    </p:spTree>
    <p:extLst>
      <p:ext uri="{BB962C8B-B14F-4D97-AF65-F5344CB8AC3E}">
        <p14:creationId xmlns:p14="http://schemas.microsoft.com/office/powerpoint/2010/main" val="1826415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CF6762-AC1F-6A9C-8681-8F2BCBAD871D}"/>
            </a:ext>
          </a:extLst>
        </p:cNvPr>
        <p:cNvGrpSpPr/>
        <p:nvPr/>
      </p:nvGrpSpPr>
      <p:grpSpPr>
        <a:xfrm>
          <a:off x="0" y="0"/>
          <a:ext cx="0" cy="0"/>
          <a:chOff x="0" y="0"/>
          <a:chExt cx="0" cy="0"/>
        </a:xfrm>
      </p:grpSpPr>
      <p:grpSp>
        <p:nvGrpSpPr>
          <p:cNvPr id="2" name="Group 1">
            <a:extLst>
              <a:ext uri="{FF2B5EF4-FFF2-40B4-BE49-F238E27FC236}">
                <a16:creationId xmlns:a16="http://schemas.microsoft.com/office/drawing/2014/main" id="{5BADC64C-F9D1-EEE7-669C-0B2DB2741B37}"/>
              </a:ext>
            </a:extLst>
          </p:cNvPr>
          <p:cNvGrpSpPr/>
          <p:nvPr/>
        </p:nvGrpSpPr>
        <p:grpSpPr>
          <a:xfrm>
            <a:off x="221565" y="1541064"/>
            <a:ext cx="1979770" cy="3742006"/>
            <a:chOff x="221564" y="1557997"/>
            <a:chExt cx="2859261" cy="3742006"/>
          </a:xfrm>
        </p:grpSpPr>
        <p:sp>
          <p:nvSpPr>
            <p:cNvPr id="3" name="Arrow: Pentagon 2">
              <a:extLst>
                <a:ext uri="{FF2B5EF4-FFF2-40B4-BE49-F238E27FC236}">
                  <a16:creationId xmlns:a16="http://schemas.microsoft.com/office/drawing/2014/main" id="{B1530374-A6C1-EA3C-9150-B92EF792A516}"/>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3455236-326D-E865-2BDC-202A2B78D483}"/>
                </a:ext>
              </a:extLst>
            </p:cNvPr>
            <p:cNvSpPr txBox="1"/>
            <p:nvPr/>
          </p:nvSpPr>
          <p:spPr>
            <a:xfrm>
              <a:off x="221565" y="2380173"/>
              <a:ext cx="2370143" cy="1754326"/>
            </a:xfrm>
            <a:prstGeom prst="rect">
              <a:avLst/>
            </a:prstGeom>
            <a:noFill/>
          </p:spPr>
          <p:txBody>
            <a:bodyPr wrap="square">
              <a:spAutoFit/>
            </a:bodyPr>
            <a:lstStyle/>
            <a:p>
              <a:r>
                <a:rPr lang="en-US" b="1" dirty="0">
                  <a:solidFill>
                    <a:schemeClr val="bg1"/>
                  </a:solidFill>
                </a:rPr>
                <a:t>PQ3: Is there a relationship between GDP Per Capita and Enlisted Accessions? </a:t>
              </a:r>
            </a:p>
          </p:txBody>
        </p:sp>
      </p:grpSp>
      <p:sp>
        <p:nvSpPr>
          <p:cNvPr id="7" name="TextBox 6">
            <a:extLst>
              <a:ext uri="{FF2B5EF4-FFF2-40B4-BE49-F238E27FC236}">
                <a16:creationId xmlns:a16="http://schemas.microsoft.com/office/drawing/2014/main" id="{3BD4978F-0CE3-E577-B919-AABC6F8EA321}"/>
              </a:ext>
            </a:extLst>
          </p:cNvPr>
          <p:cNvSpPr txBox="1"/>
          <p:nvPr/>
        </p:nvSpPr>
        <p:spPr>
          <a:xfrm>
            <a:off x="9259510" y="6429676"/>
            <a:ext cx="2880147" cy="369332"/>
          </a:xfrm>
          <a:prstGeom prst="rect">
            <a:avLst/>
          </a:prstGeom>
          <a:noFill/>
        </p:spPr>
        <p:txBody>
          <a:bodyPr wrap="none" rtlCol="0">
            <a:spAutoFit/>
          </a:bodyPr>
          <a:lstStyle/>
          <a:p>
            <a:r>
              <a:rPr lang="en-US" b="1"/>
              <a:t>*Washington DC removed</a:t>
            </a:r>
            <a:endParaRPr lang="en-US" b="1" dirty="0"/>
          </a:p>
        </p:txBody>
      </p:sp>
      <p:sp>
        <p:nvSpPr>
          <p:cNvPr id="6" name="TextBox 5">
            <a:extLst>
              <a:ext uri="{FF2B5EF4-FFF2-40B4-BE49-F238E27FC236}">
                <a16:creationId xmlns:a16="http://schemas.microsoft.com/office/drawing/2014/main" id="{11E4EF6C-8F22-EA8B-FBAF-4B4A6ABCEF91}"/>
              </a:ext>
            </a:extLst>
          </p:cNvPr>
          <p:cNvSpPr txBox="1"/>
          <p:nvPr/>
        </p:nvSpPr>
        <p:spPr>
          <a:xfrm>
            <a:off x="221564" y="89298"/>
            <a:ext cx="11890223" cy="1200329"/>
          </a:xfrm>
          <a:prstGeom prst="rect">
            <a:avLst/>
          </a:prstGeom>
          <a:noFill/>
        </p:spPr>
        <p:txBody>
          <a:bodyPr wrap="square" rtlCol="0">
            <a:spAutoFit/>
          </a:bodyPr>
          <a:lstStyle/>
          <a:p>
            <a:pPr algn="ctr"/>
            <a:r>
              <a:rPr lang="en-US" sz="3600" b="1" dirty="0"/>
              <a:t>GDP PER CAPITA &amp; PERCENT ENLISTED ACCESSIONS 2010-2020* </a:t>
            </a:r>
          </a:p>
        </p:txBody>
      </p:sp>
      <p:pic>
        <p:nvPicPr>
          <p:cNvPr id="8" name="Picture 7">
            <a:extLst>
              <a:ext uri="{FF2B5EF4-FFF2-40B4-BE49-F238E27FC236}">
                <a16:creationId xmlns:a16="http://schemas.microsoft.com/office/drawing/2014/main" id="{A42434C1-AC13-DB52-B020-84DF7CE5E5AD}"/>
              </a:ext>
            </a:extLst>
          </p:cNvPr>
          <p:cNvPicPr>
            <a:picLocks noChangeAspect="1"/>
          </p:cNvPicPr>
          <p:nvPr/>
        </p:nvPicPr>
        <p:blipFill>
          <a:blip r:embed="rId3"/>
          <a:srcRect l="14411" t="44311" r="50474" b="11182"/>
          <a:stretch/>
        </p:blipFill>
        <p:spPr>
          <a:xfrm>
            <a:off x="7400693" y="1839276"/>
            <a:ext cx="4711093" cy="3742007"/>
          </a:xfrm>
          <a:prstGeom prst="rect">
            <a:avLst/>
          </a:prstGeom>
        </p:spPr>
      </p:pic>
      <p:graphicFrame>
        <p:nvGraphicFramePr>
          <p:cNvPr id="11" name="Table 10">
            <a:extLst>
              <a:ext uri="{FF2B5EF4-FFF2-40B4-BE49-F238E27FC236}">
                <a16:creationId xmlns:a16="http://schemas.microsoft.com/office/drawing/2014/main" id="{A32E07F3-D401-55BE-AFFF-7B034B6C24B4}"/>
              </a:ext>
            </a:extLst>
          </p:cNvPr>
          <p:cNvGraphicFramePr>
            <a:graphicFrameLocks noGrp="1"/>
          </p:cNvGraphicFramePr>
          <p:nvPr>
            <p:extLst>
              <p:ext uri="{D42A27DB-BD31-4B8C-83A1-F6EECF244321}">
                <p14:modId xmlns:p14="http://schemas.microsoft.com/office/powerpoint/2010/main" val="4249939451"/>
              </p:ext>
            </p:extLst>
          </p:nvPr>
        </p:nvGraphicFramePr>
        <p:xfrm>
          <a:off x="8502323" y="5594327"/>
          <a:ext cx="2170494" cy="731520"/>
        </p:xfrm>
        <a:graphic>
          <a:graphicData uri="http://schemas.openxmlformats.org/drawingml/2006/table">
            <a:tbl>
              <a:tblPr firstRow="1" bandRow="1">
                <a:tableStyleId>{5C22544A-7EE6-4342-B048-85BDC9FD1C3A}</a:tableStyleId>
              </a:tblPr>
              <a:tblGrid>
                <a:gridCol w="1085247">
                  <a:extLst>
                    <a:ext uri="{9D8B030D-6E8A-4147-A177-3AD203B41FA5}">
                      <a16:colId xmlns:a16="http://schemas.microsoft.com/office/drawing/2014/main" val="4143395550"/>
                    </a:ext>
                  </a:extLst>
                </a:gridCol>
                <a:gridCol w="1085247">
                  <a:extLst>
                    <a:ext uri="{9D8B030D-6E8A-4147-A177-3AD203B41FA5}">
                      <a16:colId xmlns:a16="http://schemas.microsoft.com/office/drawing/2014/main" val="3701754237"/>
                    </a:ext>
                  </a:extLst>
                </a:gridCol>
              </a:tblGrid>
              <a:tr h="309612">
                <a:tc>
                  <a:txBody>
                    <a:bodyPr/>
                    <a:lstStyle/>
                    <a:p>
                      <a:pPr algn="ctr"/>
                      <a:r>
                        <a:rPr lang="en-US" dirty="0">
                          <a:solidFill>
                            <a:schemeClr val="bg1"/>
                          </a:solidFill>
                        </a:rPr>
                        <a:t>1</a:t>
                      </a:r>
                    </a:p>
                  </a:txBody>
                  <a:tcPr>
                    <a:solidFill>
                      <a:srgbClr val="C00000"/>
                    </a:solidFill>
                  </a:tcPr>
                </a:tc>
                <a:tc>
                  <a:txBody>
                    <a:bodyPr/>
                    <a:lstStyle/>
                    <a:p>
                      <a:pPr algn="ctr"/>
                      <a:r>
                        <a:rPr lang="en-US" dirty="0">
                          <a:solidFill>
                            <a:schemeClr val="bg1"/>
                          </a:solidFill>
                        </a:rPr>
                        <a:t>0.0677</a:t>
                      </a:r>
                    </a:p>
                  </a:txBody>
                  <a:tcPr>
                    <a:solidFill>
                      <a:srgbClr val="002060">
                        <a:alpha val="80000"/>
                      </a:srgbClr>
                    </a:solidFill>
                  </a:tcPr>
                </a:tc>
                <a:extLst>
                  <a:ext uri="{0D108BD9-81ED-4DB2-BD59-A6C34878D82A}">
                    <a16:rowId xmlns:a16="http://schemas.microsoft.com/office/drawing/2014/main" val="4010126479"/>
                  </a:ext>
                </a:extLst>
              </a:tr>
              <a:tr h="309612">
                <a:tc>
                  <a:txBody>
                    <a:bodyPr/>
                    <a:lstStyle/>
                    <a:p>
                      <a:pPr algn="ctr"/>
                      <a:r>
                        <a:rPr lang="en-US" b="1" dirty="0">
                          <a:solidFill>
                            <a:schemeClr val="bg1"/>
                          </a:solidFill>
                        </a:rPr>
                        <a:t>0.0677</a:t>
                      </a:r>
                    </a:p>
                  </a:txBody>
                  <a:tcPr>
                    <a:solidFill>
                      <a:srgbClr val="002060">
                        <a:alpha val="80000"/>
                      </a:srgbClr>
                    </a:solidFill>
                  </a:tcPr>
                </a:tc>
                <a:tc>
                  <a:txBody>
                    <a:bodyPr/>
                    <a:lstStyle/>
                    <a:p>
                      <a:pPr algn="ctr"/>
                      <a:r>
                        <a:rPr lang="en-US" b="1" dirty="0">
                          <a:solidFill>
                            <a:schemeClr val="bg1"/>
                          </a:solidFill>
                        </a:rPr>
                        <a:t>1</a:t>
                      </a:r>
                    </a:p>
                  </a:txBody>
                  <a:tcPr>
                    <a:solidFill>
                      <a:srgbClr val="C00000"/>
                    </a:solidFill>
                  </a:tcPr>
                </a:tc>
                <a:extLst>
                  <a:ext uri="{0D108BD9-81ED-4DB2-BD59-A6C34878D82A}">
                    <a16:rowId xmlns:a16="http://schemas.microsoft.com/office/drawing/2014/main" val="3675541526"/>
                  </a:ext>
                </a:extLst>
              </a:tr>
            </a:tbl>
          </a:graphicData>
        </a:graphic>
      </p:graphicFrame>
      <p:pic>
        <p:nvPicPr>
          <p:cNvPr id="10" name="Picture 9">
            <a:extLst>
              <a:ext uri="{FF2B5EF4-FFF2-40B4-BE49-F238E27FC236}">
                <a16:creationId xmlns:a16="http://schemas.microsoft.com/office/drawing/2014/main" id="{07E5457F-0979-30D1-7D55-5206E9FF5613}"/>
              </a:ext>
            </a:extLst>
          </p:cNvPr>
          <p:cNvPicPr>
            <a:picLocks noChangeAspect="1"/>
          </p:cNvPicPr>
          <p:nvPr/>
        </p:nvPicPr>
        <p:blipFill>
          <a:blip r:embed="rId4"/>
          <a:srcRect l="15684" t="29123" r="47137" b="25263"/>
          <a:stretch/>
        </p:blipFill>
        <p:spPr>
          <a:xfrm>
            <a:off x="2286000" y="1887404"/>
            <a:ext cx="4993219" cy="3796015"/>
          </a:xfrm>
          <a:prstGeom prst="rect">
            <a:avLst/>
          </a:prstGeom>
        </p:spPr>
      </p:pic>
    </p:spTree>
    <p:extLst>
      <p:ext uri="{BB962C8B-B14F-4D97-AF65-F5344CB8AC3E}">
        <p14:creationId xmlns:p14="http://schemas.microsoft.com/office/powerpoint/2010/main" val="246098360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F19647-E712-9C3B-D165-3D5F8BFA2A0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5D5684E-F193-F487-1AA0-91A22C2ADDE3}"/>
              </a:ext>
            </a:extLst>
          </p:cNvPr>
          <p:cNvPicPr>
            <a:picLocks noChangeAspect="1"/>
          </p:cNvPicPr>
          <p:nvPr/>
        </p:nvPicPr>
        <p:blipFill>
          <a:blip r:embed="rId3"/>
          <a:srcRect l="16315" t="25409" r="8457" b="4402"/>
          <a:stretch/>
        </p:blipFill>
        <p:spPr>
          <a:xfrm>
            <a:off x="-35992" y="0"/>
            <a:ext cx="12227991" cy="6858000"/>
          </a:xfrm>
          <a:prstGeom prst="rect">
            <a:avLst/>
          </a:prstGeom>
        </p:spPr>
      </p:pic>
      <p:pic>
        <p:nvPicPr>
          <p:cNvPr id="3" name="Picture 2">
            <a:extLst>
              <a:ext uri="{FF2B5EF4-FFF2-40B4-BE49-F238E27FC236}">
                <a16:creationId xmlns:a16="http://schemas.microsoft.com/office/drawing/2014/main" id="{A98CC49B-593C-E552-B40C-08C9A2629AD4}"/>
              </a:ext>
            </a:extLst>
          </p:cNvPr>
          <p:cNvPicPr>
            <a:picLocks noChangeAspect="1"/>
          </p:cNvPicPr>
          <p:nvPr/>
        </p:nvPicPr>
        <p:blipFill>
          <a:blip r:embed="rId4"/>
          <a:srcRect l="54678" t="61384" r="33181" b="8679"/>
          <a:stretch/>
        </p:blipFill>
        <p:spPr>
          <a:xfrm>
            <a:off x="7366960" y="78476"/>
            <a:ext cx="4692771" cy="6736393"/>
          </a:xfrm>
          <a:prstGeom prst="rect">
            <a:avLst/>
          </a:prstGeom>
        </p:spPr>
      </p:pic>
      <p:sp>
        <p:nvSpPr>
          <p:cNvPr id="4" name="TextBox 3">
            <a:extLst>
              <a:ext uri="{FF2B5EF4-FFF2-40B4-BE49-F238E27FC236}">
                <a16:creationId xmlns:a16="http://schemas.microsoft.com/office/drawing/2014/main" id="{88C1E849-05A5-AEC7-7C96-DFA544D143A7}"/>
              </a:ext>
            </a:extLst>
          </p:cNvPr>
          <p:cNvSpPr txBox="1"/>
          <p:nvPr/>
        </p:nvSpPr>
        <p:spPr>
          <a:xfrm>
            <a:off x="217221" y="178889"/>
            <a:ext cx="6584688" cy="892552"/>
          </a:xfrm>
          <a:prstGeom prst="rect">
            <a:avLst/>
          </a:prstGeom>
          <a:noFill/>
        </p:spPr>
        <p:txBody>
          <a:bodyPr wrap="none" rtlCol="0">
            <a:spAutoFit/>
          </a:bodyPr>
          <a:lstStyle/>
          <a:p>
            <a:r>
              <a:rPr lang="en-US" sz="5200" b="1" dirty="0"/>
              <a:t>PROJECT FINDINGS 3</a:t>
            </a:r>
          </a:p>
        </p:txBody>
      </p:sp>
      <p:sp>
        <p:nvSpPr>
          <p:cNvPr id="6" name="TextBox 5">
            <a:extLst>
              <a:ext uri="{FF2B5EF4-FFF2-40B4-BE49-F238E27FC236}">
                <a16:creationId xmlns:a16="http://schemas.microsoft.com/office/drawing/2014/main" id="{A0C4B3BF-EA6D-A086-42FB-CE5C03D00612}"/>
              </a:ext>
            </a:extLst>
          </p:cNvPr>
          <p:cNvSpPr txBox="1"/>
          <p:nvPr/>
        </p:nvSpPr>
        <p:spPr>
          <a:xfrm>
            <a:off x="243225" y="1030706"/>
            <a:ext cx="6217210" cy="5693866"/>
          </a:xfrm>
          <a:prstGeom prst="rect">
            <a:avLst/>
          </a:prstGeom>
          <a:noFill/>
        </p:spPr>
        <p:txBody>
          <a:bodyPr wrap="square">
            <a:spAutoFit/>
          </a:bodyPr>
          <a:lstStyle/>
          <a:p>
            <a:pPr marL="457200" indent="-457200">
              <a:buFont typeface="Arial" panose="020B0604020202020204" pitchFamily="34" charset="0"/>
              <a:buChar char="•"/>
            </a:pPr>
            <a:r>
              <a:rPr lang="en-US" sz="2800" b="1" dirty="0"/>
              <a:t>In general, there is a very weak relationship between GDP Per Capita and percent Enlisted Accessions, practically non-existent.</a:t>
            </a:r>
          </a:p>
          <a:p>
            <a:pPr marL="457200" indent="-457200">
              <a:buFont typeface="Arial" panose="020B0604020202020204" pitchFamily="34" charset="0"/>
              <a:buChar char="•"/>
            </a:pPr>
            <a:r>
              <a:rPr lang="en-US" sz="2800" b="1" dirty="0"/>
              <a:t>The GDP data for Washington DC seems to skew data for the US.  With the DC GDP, there appears to be a negative correlation between GDP Per Capita and percent Enlisted Accessions.  Without Washington DC, the data shows a positive correlation.</a:t>
            </a:r>
          </a:p>
        </p:txBody>
      </p:sp>
    </p:spTree>
    <p:extLst>
      <p:ext uri="{BB962C8B-B14F-4D97-AF65-F5344CB8AC3E}">
        <p14:creationId xmlns:p14="http://schemas.microsoft.com/office/powerpoint/2010/main" val="39643450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8C926D-1851-00C3-96AE-52038501629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FCC79C2-FD53-7297-195A-E0C0A1482397}"/>
              </a:ext>
            </a:extLst>
          </p:cNvPr>
          <p:cNvPicPr>
            <a:picLocks noChangeAspect="1"/>
          </p:cNvPicPr>
          <p:nvPr/>
        </p:nvPicPr>
        <p:blipFill>
          <a:blip r:embed="rId2"/>
          <a:srcRect l="16315" t="25409" r="8457" b="4402"/>
          <a:stretch/>
        </p:blipFill>
        <p:spPr>
          <a:xfrm>
            <a:off x="-35992" y="0"/>
            <a:ext cx="12227991" cy="6858000"/>
          </a:xfrm>
          <a:prstGeom prst="rect">
            <a:avLst/>
          </a:prstGeom>
        </p:spPr>
      </p:pic>
      <p:sp>
        <p:nvSpPr>
          <p:cNvPr id="2" name="TextBox 1">
            <a:extLst>
              <a:ext uri="{FF2B5EF4-FFF2-40B4-BE49-F238E27FC236}">
                <a16:creationId xmlns:a16="http://schemas.microsoft.com/office/drawing/2014/main" id="{25F1682D-718F-B1FE-8CCE-F1065DCB0AD2}"/>
              </a:ext>
            </a:extLst>
          </p:cNvPr>
          <p:cNvSpPr txBox="1"/>
          <p:nvPr/>
        </p:nvSpPr>
        <p:spPr>
          <a:xfrm>
            <a:off x="4181632" y="265153"/>
            <a:ext cx="4055534" cy="892552"/>
          </a:xfrm>
          <a:prstGeom prst="rect">
            <a:avLst/>
          </a:prstGeom>
          <a:noFill/>
        </p:spPr>
        <p:txBody>
          <a:bodyPr wrap="none" rtlCol="0">
            <a:spAutoFit/>
          </a:bodyPr>
          <a:lstStyle/>
          <a:p>
            <a:pPr algn="ctr"/>
            <a:r>
              <a:rPr lang="en-US" sz="5200" b="1" dirty="0"/>
              <a:t>LIMITATIONS</a:t>
            </a:r>
          </a:p>
        </p:txBody>
      </p:sp>
      <p:sp>
        <p:nvSpPr>
          <p:cNvPr id="6" name="TextBox 5">
            <a:extLst>
              <a:ext uri="{FF2B5EF4-FFF2-40B4-BE49-F238E27FC236}">
                <a16:creationId xmlns:a16="http://schemas.microsoft.com/office/drawing/2014/main" id="{90AB932E-A909-A653-CE5A-39B85BA030F0}"/>
              </a:ext>
            </a:extLst>
          </p:cNvPr>
          <p:cNvSpPr txBox="1"/>
          <p:nvPr/>
        </p:nvSpPr>
        <p:spPr>
          <a:xfrm>
            <a:off x="150963" y="1277966"/>
            <a:ext cx="12041035" cy="5509200"/>
          </a:xfrm>
          <a:prstGeom prst="rect">
            <a:avLst/>
          </a:prstGeom>
          <a:noFill/>
        </p:spPr>
        <p:txBody>
          <a:bodyPr wrap="square">
            <a:spAutoFit/>
          </a:bodyPr>
          <a:lstStyle/>
          <a:p>
            <a:r>
              <a:rPr lang="en-US" sz="3200" b="1" dirty="0"/>
              <a:t>Data:</a:t>
            </a:r>
          </a:p>
          <a:p>
            <a:pPr marL="285750" indent="-285750">
              <a:buFont typeface="Arial" panose="020B0604020202020204" pitchFamily="34" charset="0"/>
              <a:buChar char="•"/>
            </a:pPr>
            <a:r>
              <a:rPr lang="en-US" sz="3200" b="1" dirty="0"/>
              <a:t>My focus is on Active-Duty enlisted recruiting from FY2010 to FY2020, however, I include recruiting data from 1954 forward, to show more defined trends</a:t>
            </a:r>
          </a:p>
          <a:p>
            <a:pPr marL="285750" indent="-285750">
              <a:buFont typeface="Arial" panose="020B0604020202020204" pitchFamily="34" charset="0"/>
              <a:buChar char="•"/>
            </a:pPr>
            <a:r>
              <a:rPr lang="en-US" sz="3200" b="1" dirty="0"/>
              <a:t>Accessions reported for 1954-1963 include males only; including females would increase accessions by less than 2 percent.  </a:t>
            </a:r>
          </a:p>
          <a:p>
            <a:pPr marL="285750" indent="-285750">
              <a:buFont typeface="Arial" panose="020B0604020202020204" pitchFamily="34" charset="0"/>
              <a:buChar char="•"/>
            </a:pPr>
            <a:r>
              <a:rPr lang="en-US" sz="3200" b="1" dirty="0">
                <a:solidFill>
                  <a:prstClr val="black"/>
                </a:solidFill>
                <a:latin typeface="Aptos" panose="02110004020202020204"/>
              </a:rPr>
              <a:t>E</a:t>
            </a:r>
            <a:r>
              <a:rPr kumimoji="0" lang="en-US" sz="3200" b="1" i="0" u="none" strike="noStrike" kern="1200" cap="none" spc="0" normalizeH="0" baseline="0" noProof="0" dirty="0" err="1">
                <a:ln>
                  <a:noFill/>
                </a:ln>
                <a:solidFill>
                  <a:prstClr val="black"/>
                </a:solidFill>
                <a:effectLst/>
                <a:uLnTx/>
                <a:uFillTx/>
                <a:latin typeface="Aptos" panose="02110004020202020204"/>
                <a:ea typeface="+mn-ea"/>
                <a:cs typeface="+mn-cs"/>
              </a:rPr>
              <a:t>nlisted</a:t>
            </a:r>
            <a:r>
              <a:rPr kumimoji="0" lang="en-US" sz="3200" b="1" i="0" u="none" strike="noStrike" kern="1200" cap="none" spc="0" normalizeH="0" baseline="0" noProof="0" dirty="0">
                <a:ln>
                  <a:noFill/>
                </a:ln>
                <a:solidFill>
                  <a:prstClr val="black"/>
                </a:solidFill>
                <a:effectLst/>
                <a:uLnTx/>
                <a:uFillTx/>
                <a:latin typeface="Aptos" panose="02110004020202020204"/>
                <a:ea typeface="+mn-ea"/>
                <a:cs typeface="+mn-cs"/>
              </a:rPr>
              <a:t> data from 1954 through 1973 likely includes draft/conscription numbers, not just volunteers</a:t>
            </a:r>
          </a:p>
          <a:p>
            <a:pPr marL="285750" indent="-285750">
              <a:buFont typeface="Arial" panose="020B0604020202020204" pitchFamily="34" charset="0"/>
              <a:buChar char="•"/>
            </a:pPr>
            <a:r>
              <a:rPr lang="en-US" sz="3200" b="1" dirty="0"/>
              <a:t>GDPPC calculated manually from US Census population estimates and Bureau of Economic Analysis</a:t>
            </a:r>
          </a:p>
        </p:txBody>
      </p:sp>
    </p:spTree>
    <p:extLst>
      <p:ext uri="{BB962C8B-B14F-4D97-AF65-F5344CB8AC3E}">
        <p14:creationId xmlns:p14="http://schemas.microsoft.com/office/powerpoint/2010/main" val="317341540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FF043-55A9-66DB-E2D5-2D06FA399D53}"/>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7B90901-FFAF-5791-7A7E-812F162C8D1F}"/>
              </a:ext>
            </a:extLst>
          </p:cNvPr>
          <p:cNvPicPr>
            <a:picLocks noChangeAspect="1"/>
          </p:cNvPicPr>
          <p:nvPr/>
        </p:nvPicPr>
        <p:blipFill>
          <a:blip r:embed="rId3"/>
          <a:srcRect l="16315" t="25409" r="8457" b="4402"/>
          <a:stretch/>
        </p:blipFill>
        <p:spPr>
          <a:xfrm>
            <a:off x="0" y="1971"/>
            <a:ext cx="12227991" cy="6858000"/>
          </a:xfrm>
          <a:prstGeom prst="rect">
            <a:avLst/>
          </a:prstGeom>
        </p:spPr>
      </p:pic>
      <p:sp>
        <p:nvSpPr>
          <p:cNvPr id="2" name="TextBox 1">
            <a:extLst>
              <a:ext uri="{FF2B5EF4-FFF2-40B4-BE49-F238E27FC236}">
                <a16:creationId xmlns:a16="http://schemas.microsoft.com/office/drawing/2014/main" id="{2EE977F7-75AF-C8A3-08B3-8D777F32C51C}"/>
              </a:ext>
            </a:extLst>
          </p:cNvPr>
          <p:cNvSpPr txBox="1"/>
          <p:nvPr/>
        </p:nvSpPr>
        <p:spPr>
          <a:xfrm>
            <a:off x="2487820" y="5173569"/>
            <a:ext cx="7422160" cy="892552"/>
          </a:xfrm>
          <a:prstGeom prst="rect">
            <a:avLst/>
          </a:prstGeom>
          <a:noFill/>
        </p:spPr>
        <p:txBody>
          <a:bodyPr wrap="none" rtlCol="0">
            <a:spAutoFit/>
          </a:bodyPr>
          <a:lstStyle/>
          <a:p>
            <a:pPr algn="ctr"/>
            <a:r>
              <a:rPr lang="en-US" sz="5200" b="1" dirty="0"/>
              <a:t>PROPOSED NEXT STEPS</a:t>
            </a:r>
          </a:p>
        </p:txBody>
      </p:sp>
      <p:sp>
        <p:nvSpPr>
          <p:cNvPr id="3" name="TextBox 2">
            <a:extLst>
              <a:ext uri="{FF2B5EF4-FFF2-40B4-BE49-F238E27FC236}">
                <a16:creationId xmlns:a16="http://schemas.microsoft.com/office/drawing/2014/main" id="{975ECE75-BB51-BB4A-811F-7D82D9389620}"/>
              </a:ext>
            </a:extLst>
          </p:cNvPr>
          <p:cNvSpPr txBox="1"/>
          <p:nvPr/>
        </p:nvSpPr>
        <p:spPr>
          <a:xfrm>
            <a:off x="361824" y="6154000"/>
            <a:ext cx="11676594" cy="584775"/>
          </a:xfrm>
          <a:prstGeom prst="rect">
            <a:avLst/>
          </a:prstGeom>
          <a:noFill/>
        </p:spPr>
        <p:txBody>
          <a:bodyPr wrap="none" rtlCol="0">
            <a:spAutoFit/>
          </a:bodyPr>
          <a:lstStyle/>
          <a:p>
            <a:pPr marL="285750" indent="-285750">
              <a:buFont typeface="Arial" panose="020B0604020202020204" pitchFamily="34" charset="0"/>
              <a:buChar char="•"/>
            </a:pPr>
            <a:r>
              <a:rPr lang="en-US" sz="3200" b="1" dirty="0"/>
              <a:t>Examine demographic trends impacting enlisted accessions</a:t>
            </a:r>
          </a:p>
        </p:txBody>
      </p:sp>
      <p:grpSp>
        <p:nvGrpSpPr>
          <p:cNvPr id="5" name="Group 4">
            <a:extLst>
              <a:ext uri="{FF2B5EF4-FFF2-40B4-BE49-F238E27FC236}">
                <a16:creationId xmlns:a16="http://schemas.microsoft.com/office/drawing/2014/main" id="{91B99E6C-174C-F7B1-E687-70096379388A}"/>
              </a:ext>
            </a:extLst>
          </p:cNvPr>
          <p:cNvGrpSpPr/>
          <p:nvPr/>
        </p:nvGrpSpPr>
        <p:grpSpPr>
          <a:xfrm>
            <a:off x="278297" y="983973"/>
            <a:ext cx="11551422" cy="3866653"/>
            <a:chOff x="152579" y="1500960"/>
            <a:chExt cx="11865982" cy="4800780"/>
          </a:xfrm>
        </p:grpSpPr>
        <p:grpSp>
          <p:nvGrpSpPr>
            <p:cNvPr id="6" name="Group 5">
              <a:extLst>
                <a:ext uri="{FF2B5EF4-FFF2-40B4-BE49-F238E27FC236}">
                  <a16:creationId xmlns:a16="http://schemas.microsoft.com/office/drawing/2014/main" id="{896463FB-BDA4-CD1A-A613-4523B8E13A30}"/>
                </a:ext>
              </a:extLst>
            </p:cNvPr>
            <p:cNvGrpSpPr/>
            <p:nvPr/>
          </p:nvGrpSpPr>
          <p:grpSpPr>
            <a:xfrm>
              <a:off x="8251515" y="1541064"/>
              <a:ext cx="1979770" cy="3742006"/>
              <a:chOff x="221564" y="1557997"/>
              <a:chExt cx="2859261" cy="3742006"/>
            </a:xfrm>
          </p:grpSpPr>
          <p:sp>
            <p:nvSpPr>
              <p:cNvPr id="19" name="Arrow: Pentagon 18">
                <a:extLst>
                  <a:ext uri="{FF2B5EF4-FFF2-40B4-BE49-F238E27FC236}">
                    <a16:creationId xmlns:a16="http://schemas.microsoft.com/office/drawing/2014/main" id="{AB28F4CD-C871-9637-75DC-6580C9AB6B5C}"/>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6E58D3A9-4BDD-9B18-0CF5-EE0B544855A0}"/>
                  </a:ext>
                </a:extLst>
              </p:cNvPr>
              <p:cNvSpPr txBox="1"/>
              <p:nvPr/>
            </p:nvSpPr>
            <p:spPr>
              <a:xfrm>
                <a:off x="221565" y="2044826"/>
                <a:ext cx="2739651" cy="2522064"/>
              </a:xfrm>
              <a:prstGeom prst="rect">
                <a:avLst/>
              </a:prstGeom>
              <a:noFill/>
            </p:spPr>
            <p:txBody>
              <a:bodyPr wrap="square">
                <a:spAutoFit/>
              </a:bodyPr>
              <a:lstStyle/>
              <a:p>
                <a:r>
                  <a:rPr lang="en-US" b="1" dirty="0">
                    <a:solidFill>
                      <a:schemeClr val="bg1"/>
                    </a:solidFill>
                  </a:rPr>
                  <a:t>PQ3: Is </a:t>
                </a:r>
              </a:p>
              <a:p>
                <a:r>
                  <a:rPr lang="en-US" b="1" dirty="0">
                    <a:solidFill>
                      <a:schemeClr val="bg1"/>
                    </a:solidFill>
                  </a:rPr>
                  <a:t>there a relationship between GDP Per Capita and Enlisted Accessions? </a:t>
                </a:r>
              </a:p>
            </p:txBody>
          </p:sp>
        </p:grpSp>
        <p:sp>
          <p:nvSpPr>
            <p:cNvPr id="7" name="Oval 6">
              <a:extLst>
                <a:ext uri="{FF2B5EF4-FFF2-40B4-BE49-F238E27FC236}">
                  <a16:creationId xmlns:a16="http://schemas.microsoft.com/office/drawing/2014/main" id="{D1968F36-ECC0-FDA6-CB82-EE4B98AF694C}"/>
                </a:ext>
              </a:extLst>
            </p:cNvPr>
            <p:cNvSpPr/>
            <p:nvPr/>
          </p:nvSpPr>
          <p:spPr>
            <a:xfrm>
              <a:off x="10289406" y="1574930"/>
              <a:ext cx="1729155" cy="37081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b="1" dirty="0"/>
            </a:p>
          </p:txBody>
        </p:sp>
        <p:grpSp>
          <p:nvGrpSpPr>
            <p:cNvPr id="8" name="Group 7">
              <a:extLst>
                <a:ext uri="{FF2B5EF4-FFF2-40B4-BE49-F238E27FC236}">
                  <a16:creationId xmlns:a16="http://schemas.microsoft.com/office/drawing/2014/main" id="{281A9EDF-8881-1D8D-7105-E0B97C71B422}"/>
                </a:ext>
              </a:extLst>
            </p:cNvPr>
            <p:cNvGrpSpPr/>
            <p:nvPr/>
          </p:nvGrpSpPr>
          <p:grpSpPr>
            <a:xfrm>
              <a:off x="4112140" y="2559734"/>
              <a:ext cx="1979770" cy="3742006"/>
              <a:chOff x="221564" y="1557997"/>
              <a:chExt cx="2859261" cy="3742006"/>
            </a:xfrm>
          </p:grpSpPr>
          <p:sp>
            <p:nvSpPr>
              <p:cNvPr id="17" name="Arrow: Pentagon 16">
                <a:extLst>
                  <a:ext uri="{FF2B5EF4-FFF2-40B4-BE49-F238E27FC236}">
                    <a16:creationId xmlns:a16="http://schemas.microsoft.com/office/drawing/2014/main" id="{1AD87963-1B1E-95FB-9218-761CBCEB8046}"/>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86B0424A-3ACC-5FAB-29E6-8211228E6F29}"/>
                  </a:ext>
                </a:extLst>
              </p:cNvPr>
              <p:cNvSpPr txBox="1"/>
              <p:nvPr/>
            </p:nvSpPr>
            <p:spPr>
              <a:xfrm>
                <a:off x="221564" y="2245576"/>
                <a:ext cx="2632014" cy="2522064"/>
              </a:xfrm>
              <a:prstGeom prst="rect">
                <a:avLst/>
              </a:prstGeom>
              <a:noFill/>
            </p:spPr>
            <p:txBody>
              <a:bodyPr wrap="square">
                <a:spAutoFit/>
              </a:bodyPr>
              <a:lstStyle/>
              <a:p>
                <a:r>
                  <a:rPr lang="en-US" b="1" dirty="0">
                    <a:solidFill>
                      <a:schemeClr val="bg1"/>
                    </a:solidFill>
                  </a:rPr>
                  <a:t>PQ2: Are </a:t>
                </a:r>
              </a:p>
              <a:p>
                <a:r>
                  <a:rPr lang="en-US" b="1" dirty="0">
                    <a:solidFill>
                      <a:schemeClr val="bg1"/>
                    </a:solidFill>
                  </a:rPr>
                  <a:t>there areas</a:t>
                </a:r>
              </a:p>
              <a:p>
                <a:r>
                  <a:rPr lang="en-US" b="1" dirty="0">
                    <a:solidFill>
                      <a:schemeClr val="bg1"/>
                    </a:solidFill>
                  </a:rPr>
                  <a:t>where  Enlisted Accessions differs from the population?</a:t>
                </a:r>
              </a:p>
            </p:txBody>
          </p:sp>
        </p:grpSp>
        <p:sp>
          <p:nvSpPr>
            <p:cNvPr id="9" name="Oval 8">
              <a:extLst>
                <a:ext uri="{FF2B5EF4-FFF2-40B4-BE49-F238E27FC236}">
                  <a16:creationId xmlns:a16="http://schemas.microsoft.com/office/drawing/2014/main" id="{1B42D57C-312B-0DFA-DA39-ABF0979DAA70}"/>
                </a:ext>
              </a:extLst>
            </p:cNvPr>
            <p:cNvSpPr/>
            <p:nvPr/>
          </p:nvSpPr>
          <p:spPr>
            <a:xfrm>
              <a:off x="6123475" y="2593600"/>
              <a:ext cx="2069919" cy="37081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b="1" dirty="0"/>
            </a:p>
          </p:txBody>
        </p:sp>
        <p:grpSp>
          <p:nvGrpSpPr>
            <p:cNvPr id="10" name="Group 9">
              <a:extLst>
                <a:ext uri="{FF2B5EF4-FFF2-40B4-BE49-F238E27FC236}">
                  <a16:creationId xmlns:a16="http://schemas.microsoft.com/office/drawing/2014/main" id="{259A3FAE-B37B-6C68-34CB-E1D35F2239FD}"/>
                </a:ext>
              </a:extLst>
            </p:cNvPr>
            <p:cNvGrpSpPr/>
            <p:nvPr/>
          </p:nvGrpSpPr>
          <p:grpSpPr>
            <a:xfrm>
              <a:off x="152579" y="1500960"/>
              <a:ext cx="1979770" cy="3742006"/>
              <a:chOff x="221564" y="1557997"/>
              <a:chExt cx="2859261" cy="3742006"/>
            </a:xfrm>
          </p:grpSpPr>
          <p:sp>
            <p:nvSpPr>
              <p:cNvPr id="15" name="Arrow: Pentagon 14">
                <a:extLst>
                  <a:ext uri="{FF2B5EF4-FFF2-40B4-BE49-F238E27FC236}">
                    <a16:creationId xmlns:a16="http://schemas.microsoft.com/office/drawing/2014/main" id="{E7C152A3-2796-BCF0-C303-B2C85AC9BF3F}"/>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C6A7225-3FFD-3EC0-916F-5FD987AC28B4}"/>
                  </a:ext>
                </a:extLst>
              </p:cNvPr>
              <p:cNvSpPr txBox="1"/>
              <p:nvPr/>
            </p:nvSpPr>
            <p:spPr>
              <a:xfrm>
                <a:off x="221565" y="2380172"/>
                <a:ext cx="2370144" cy="2178146"/>
              </a:xfrm>
              <a:prstGeom prst="rect">
                <a:avLst/>
              </a:prstGeom>
              <a:noFill/>
            </p:spPr>
            <p:txBody>
              <a:bodyPr wrap="square">
                <a:spAutoFit/>
              </a:bodyPr>
              <a:lstStyle/>
              <a:p>
                <a:r>
                  <a:rPr lang="en-US" b="1" dirty="0">
                    <a:solidFill>
                      <a:schemeClr val="bg1"/>
                    </a:solidFill>
                  </a:rPr>
                  <a:t>PQ1: What are the Enlisted Accession trends over time? </a:t>
                </a:r>
              </a:p>
            </p:txBody>
          </p:sp>
        </p:grpSp>
        <p:sp>
          <p:nvSpPr>
            <p:cNvPr id="11" name="Oval 10">
              <a:extLst>
                <a:ext uri="{FF2B5EF4-FFF2-40B4-BE49-F238E27FC236}">
                  <a16:creationId xmlns:a16="http://schemas.microsoft.com/office/drawing/2014/main" id="{E729BBA2-79F2-6527-60A1-466B7313A934}"/>
                </a:ext>
              </a:extLst>
            </p:cNvPr>
            <p:cNvSpPr/>
            <p:nvPr/>
          </p:nvSpPr>
          <p:spPr>
            <a:xfrm>
              <a:off x="2190470" y="1534826"/>
              <a:ext cx="1847140" cy="37081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p>
          </p:txBody>
        </p:sp>
        <p:sp>
          <p:nvSpPr>
            <p:cNvPr id="12" name="TextBox 11">
              <a:extLst>
                <a:ext uri="{FF2B5EF4-FFF2-40B4-BE49-F238E27FC236}">
                  <a16:creationId xmlns:a16="http://schemas.microsoft.com/office/drawing/2014/main" id="{553BC102-B79D-7D59-C389-506B1570A8B4}"/>
                </a:ext>
              </a:extLst>
            </p:cNvPr>
            <p:cNvSpPr txBox="1"/>
            <p:nvPr/>
          </p:nvSpPr>
          <p:spPr>
            <a:xfrm>
              <a:off x="2252413" y="2488676"/>
              <a:ext cx="1641102" cy="1834229"/>
            </a:xfrm>
            <a:prstGeom prst="rect">
              <a:avLst/>
            </a:prstGeom>
            <a:noFill/>
          </p:spPr>
          <p:txBody>
            <a:bodyPr wrap="square">
              <a:spAutoFit/>
            </a:bodyPr>
            <a:lstStyle/>
            <a:p>
              <a:pPr algn="ctr"/>
              <a:r>
                <a:rPr lang="en-US" b="1" dirty="0">
                  <a:solidFill>
                    <a:schemeClr val="bg1"/>
                  </a:solidFill>
                </a:rPr>
                <a:t>PF1: Enlisted Accession have been decreasing over time</a:t>
              </a:r>
              <a:endParaRPr lang="en-US" b="1" dirty="0"/>
            </a:p>
          </p:txBody>
        </p:sp>
        <p:sp>
          <p:nvSpPr>
            <p:cNvPr id="13" name="TextBox 12">
              <a:extLst>
                <a:ext uri="{FF2B5EF4-FFF2-40B4-BE49-F238E27FC236}">
                  <a16:creationId xmlns:a16="http://schemas.microsoft.com/office/drawing/2014/main" id="{863F439F-0173-EFB4-870A-70EF7E79D204}"/>
                </a:ext>
              </a:extLst>
            </p:cNvPr>
            <p:cNvSpPr txBox="1"/>
            <p:nvPr/>
          </p:nvSpPr>
          <p:spPr>
            <a:xfrm>
              <a:off x="6149042" y="3505882"/>
              <a:ext cx="1958378" cy="18342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PF2: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*NORTHEAST&lt;  *MIDWEST&lt; *SOUTH&gt; *WEST =</a:t>
              </a:r>
            </a:p>
          </p:txBody>
        </p:sp>
        <p:sp>
          <p:nvSpPr>
            <p:cNvPr id="14" name="TextBox 13">
              <a:extLst>
                <a:ext uri="{FF2B5EF4-FFF2-40B4-BE49-F238E27FC236}">
                  <a16:creationId xmlns:a16="http://schemas.microsoft.com/office/drawing/2014/main" id="{235D7EDA-F3CA-AA60-AF50-B9BA4382E719}"/>
                </a:ext>
              </a:extLst>
            </p:cNvPr>
            <p:cNvSpPr txBox="1"/>
            <p:nvPr/>
          </p:nvSpPr>
          <p:spPr>
            <a:xfrm>
              <a:off x="10348103" y="2216583"/>
              <a:ext cx="1653205" cy="252206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PF3: No. The correlation between GDP Per Capita and Enlistment  is very weak</a:t>
              </a:r>
            </a:p>
          </p:txBody>
        </p:sp>
      </p:grpSp>
      <p:sp>
        <p:nvSpPr>
          <p:cNvPr id="21" name="TextBox 20">
            <a:extLst>
              <a:ext uri="{FF2B5EF4-FFF2-40B4-BE49-F238E27FC236}">
                <a16:creationId xmlns:a16="http://schemas.microsoft.com/office/drawing/2014/main" id="{4D945F1B-7B23-A00D-7615-D75602E1E188}"/>
              </a:ext>
            </a:extLst>
          </p:cNvPr>
          <p:cNvSpPr txBox="1"/>
          <p:nvPr/>
        </p:nvSpPr>
        <p:spPr>
          <a:xfrm>
            <a:off x="4483347" y="5230"/>
            <a:ext cx="3490443" cy="892552"/>
          </a:xfrm>
          <a:prstGeom prst="rect">
            <a:avLst/>
          </a:prstGeom>
          <a:noFill/>
        </p:spPr>
        <p:txBody>
          <a:bodyPr wrap="none" rtlCol="0">
            <a:spAutoFit/>
          </a:bodyPr>
          <a:lstStyle/>
          <a:p>
            <a:r>
              <a:rPr lang="en-US" sz="5200" b="1" dirty="0"/>
              <a:t> SUMMARY</a:t>
            </a:r>
          </a:p>
        </p:txBody>
      </p:sp>
    </p:spTree>
    <p:extLst>
      <p:ext uri="{BB962C8B-B14F-4D97-AF65-F5344CB8AC3E}">
        <p14:creationId xmlns:p14="http://schemas.microsoft.com/office/powerpoint/2010/main" val="27983710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E8DC6FCD-811B-436E-9FEE-FC957486CD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descr="A group of people in military uniforms&#10;&#10;Description automatically generated">
            <a:extLst>
              <a:ext uri="{FF2B5EF4-FFF2-40B4-BE49-F238E27FC236}">
                <a16:creationId xmlns:a16="http://schemas.microsoft.com/office/drawing/2014/main" id="{D50464C7-4D83-F69E-048C-E700491B0C32}"/>
              </a:ext>
            </a:extLst>
          </p:cNvPr>
          <p:cNvPicPr>
            <a:picLocks noChangeAspect="1"/>
          </p:cNvPicPr>
          <p:nvPr/>
        </p:nvPicPr>
        <p:blipFill>
          <a:blip r:embed="rId3"/>
          <a:srcRect r="-2" b="16041"/>
          <a:stretch/>
        </p:blipFill>
        <p:spPr>
          <a:xfrm>
            <a:off x="198739" y="171717"/>
            <a:ext cx="5804105" cy="3167426"/>
          </a:xfrm>
          <a:prstGeom prst="rect">
            <a:avLst/>
          </a:prstGeom>
        </p:spPr>
      </p:pic>
      <p:pic>
        <p:nvPicPr>
          <p:cNvPr id="2" name="Picture 1">
            <a:extLst>
              <a:ext uri="{FF2B5EF4-FFF2-40B4-BE49-F238E27FC236}">
                <a16:creationId xmlns:a16="http://schemas.microsoft.com/office/drawing/2014/main" id="{170F2CDD-D69D-5A8D-D196-83A4537BD680}"/>
              </a:ext>
            </a:extLst>
          </p:cNvPr>
          <p:cNvPicPr>
            <a:picLocks noChangeAspect="1"/>
          </p:cNvPicPr>
          <p:nvPr/>
        </p:nvPicPr>
        <p:blipFill>
          <a:blip r:embed="rId4"/>
          <a:stretch>
            <a:fillRect/>
          </a:stretch>
        </p:blipFill>
        <p:spPr>
          <a:xfrm>
            <a:off x="6204575" y="151795"/>
            <a:ext cx="5797883" cy="3187348"/>
          </a:xfrm>
          <a:prstGeom prst="rect">
            <a:avLst/>
          </a:prstGeom>
        </p:spPr>
      </p:pic>
      <p:pic>
        <p:nvPicPr>
          <p:cNvPr id="3" name="Picture 2">
            <a:extLst>
              <a:ext uri="{FF2B5EF4-FFF2-40B4-BE49-F238E27FC236}">
                <a16:creationId xmlns:a16="http://schemas.microsoft.com/office/drawing/2014/main" id="{B9C43DDB-4A0B-DBF1-A68E-AA1FE636BF5D}"/>
              </a:ext>
            </a:extLst>
          </p:cNvPr>
          <p:cNvPicPr>
            <a:picLocks noChangeAspect="1"/>
          </p:cNvPicPr>
          <p:nvPr/>
        </p:nvPicPr>
        <p:blipFill>
          <a:blip r:embed="rId5"/>
          <a:stretch>
            <a:fillRect/>
          </a:stretch>
        </p:blipFill>
        <p:spPr>
          <a:xfrm>
            <a:off x="6216070" y="3492621"/>
            <a:ext cx="5777186" cy="3075445"/>
          </a:xfrm>
          <a:prstGeom prst="rect">
            <a:avLst/>
          </a:prstGeom>
        </p:spPr>
      </p:pic>
      <p:pic>
        <p:nvPicPr>
          <p:cNvPr id="8" name="Picture 7">
            <a:extLst>
              <a:ext uri="{FF2B5EF4-FFF2-40B4-BE49-F238E27FC236}">
                <a16:creationId xmlns:a16="http://schemas.microsoft.com/office/drawing/2014/main" id="{C21C011F-AEB5-0299-BC3F-E11D42ABF4D3}"/>
              </a:ext>
            </a:extLst>
          </p:cNvPr>
          <p:cNvPicPr>
            <a:picLocks noChangeAspect="1"/>
          </p:cNvPicPr>
          <p:nvPr/>
        </p:nvPicPr>
        <p:blipFill>
          <a:blip r:embed="rId6"/>
          <a:stretch>
            <a:fillRect/>
          </a:stretch>
        </p:blipFill>
        <p:spPr>
          <a:xfrm>
            <a:off x="211876" y="3488263"/>
            <a:ext cx="5757291" cy="3079803"/>
          </a:xfrm>
          <a:prstGeom prst="rect">
            <a:avLst/>
          </a:prstGeom>
        </p:spPr>
      </p:pic>
      <p:pic>
        <p:nvPicPr>
          <p:cNvPr id="7" name="Picture 6" descr="A close-up of a sign&#10;&#10;Description automatically generated">
            <a:extLst>
              <a:ext uri="{FF2B5EF4-FFF2-40B4-BE49-F238E27FC236}">
                <a16:creationId xmlns:a16="http://schemas.microsoft.com/office/drawing/2014/main" id="{921E5737-5364-284B-EB07-251DAF8DE201}"/>
              </a:ext>
            </a:extLst>
          </p:cNvPr>
          <p:cNvPicPr>
            <a:picLocks noChangeAspect="1"/>
          </p:cNvPicPr>
          <p:nvPr/>
        </p:nvPicPr>
        <p:blipFill>
          <a:blip r:embed="rId7"/>
          <a:srcRect t="25425" r="2" b="2611"/>
          <a:stretch/>
        </p:blipFill>
        <p:spPr>
          <a:xfrm>
            <a:off x="4728115" y="2374084"/>
            <a:ext cx="2720898" cy="1540573"/>
          </a:xfrm>
          <a:prstGeom prst="rect">
            <a:avLst/>
          </a:prstGeom>
          <a:ln w="73025">
            <a:solidFill>
              <a:schemeClr val="bg1"/>
            </a:solidFill>
          </a:ln>
        </p:spPr>
      </p:pic>
    </p:spTree>
    <p:extLst>
      <p:ext uri="{BB962C8B-B14F-4D97-AF65-F5344CB8AC3E}">
        <p14:creationId xmlns:p14="http://schemas.microsoft.com/office/powerpoint/2010/main" val="142932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51117-76AA-B009-C8AA-D325FDCA6D35}"/>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2FFBB346-57B6-F47A-FAD0-41E60B0C96C7}"/>
              </a:ext>
            </a:extLst>
          </p:cNvPr>
          <p:cNvPicPr>
            <a:picLocks noChangeAspect="1"/>
          </p:cNvPicPr>
          <p:nvPr/>
        </p:nvPicPr>
        <p:blipFill>
          <a:blip r:embed="rId3"/>
          <a:srcRect l="16315" t="25409" r="8457" b="4402"/>
          <a:stretch/>
        </p:blipFill>
        <p:spPr>
          <a:xfrm>
            <a:off x="-35992" y="0"/>
            <a:ext cx="12227991" cy="6858000"/>
          </a:xfrm>
          <a:prstGeom prst="rect">
            <a:avLst/>
          </a:prstGeom>
        </p:spPr>
      </p:pic>
      <p:sp>
        <p:nvSpPr>
          <p:cNvPr id="7" name="Title 6">
            <a:extLst>
              <a:ext uri="{FF2B5EF4-FFF2-40B4-BE49-F238E27FC236}">
                <a16:creationId xmlns:a16="http://schemas.microsoft.com/office/drawing/2014/main" id="{338348B1-986C-E704-7DB8-0550F54319A5}"/>
              </a:ext>
            </a:extLst>
          </p:cNvPr>
          <p:cNvSpPr txBox="1">
            <a:spLocks noGrp="1"/>
          </p:cNvSpPr>
          <p:nvPr>
            <p:ph type="title"/>
          </p:nvPr>
        </p:nvSpPr>
        <p:spPr>
          <a:xfrm>
            <a:off x="2233250" y="84496"/>
            <a:ext cx="7859552" cy="817147"/>
          </a:xfrm>
          <a:prstGeom prst="rect">
            <a:avLst/>
          </a:prstGeom>
          <a:noFill/>
        </p:spPr>
        <p:txBody>
          <a:bodyPr wrap="square">
            <a:spAutoFit/>
          </a:bodyPr>
          <a:lstStyle/>
          <a:p>
            <a:r>
              <a:rPr lang="en-US" sz="5200" b="1" dirty="0"/>
              <a:t>INTRODUCTION/CONTEXT</a:t>
            </a:r>
          </a:p>
        </p:txBody>
      </p:sp>
      <p:sp>
        <p:nvSpPr>
          <p:cNvPr id="2" name="TextBox 1">
            <a:extLst>
              <a:ext uri="{FF2B5EF4-FFF2-40B4-BE49-F238E27FC236}">
                <a16:creationId xmlns:a16="http://schemas.microsoft.com/office/drawing/2014/main" id="{E9FC6DB5-948A-41EB-1FA7-1773DBA4F4E9}"/>
              </a:ext>
            </a:extLst>
          </p:cNvPr>
          <p:cNvSpPr txBox="1"/>
          <p:nvPr/>
        </p:nvSpPr>
        <p:spPr>
          <a:xfrm>
            <a:off x="2264647" y="1639018"/>
            <a:ext cx="7859551" cy="3323987"/>
          </a:xfrm>
          <a:prstGeom prst="rect">
            <a:avLst/>
          </a:prstGeom>
          <a:noFill/>
        </p:spPr>
        <p:txBody>
          <a:bodyPr wrap="square" rtlCol="0">
            <a:spAutoFit/>
          </a:bodyPr>
          <a:lstStyle/>
          <a:p>
            <a:r>
              <a:rPr lang="en-US" sz="3200" dirty="0"/>
              <a:t>“Only 1 percent of our population today will ever wear the uniform of this nation in any of its incarnations -- soldier, sailor, airman, Marine, active, Guard or Reserve,” Air Force Gen. Paul J. Selva, Vice Chairman of the Joint Chiefs of Staff</a:t>
            </a:r>
          </a:p>
          <a:p>
            <a:endParaRPr lang="en-US" dirty="0"/>
          </a:p>
        </p:txBody>
      </p:sp>
      <p:sp>
        <p:nvSpPr>
          <p:cNvPr id="4" name="TextBox 3">
            <a:extLst>
              <a:ext uri="{FF2B5EF4-FFF2-40B4-BE49-F238E27FC236}">
                <a16:creationId xmlns:a16="http://schemas.microsoft.com/office/drawing/2014/main" id="{E12FD9C6-5847-DADB-107C-AC8CD7A7E81A}"/>
              </a:ext>
            </a:extLst>
          </p:cNvPr>
          <p:cNvSpPr txBox="1"/>
          <p:nvPr/>
        </p:nvSpPr>
        <p:spPr>
          <a:xfrm>
            <a:off x="6189450" y="6353202"/>
            <a:ext cx="6098874" cy="461665"/>
          </a:xfrm>
          <a:prstGeom prst="rect">
            <a:avLst/>
          </a:prstGeom>
          <a:noFill/>
        </p:spPr>
        <p:txBody>
          <a:bodyPr wrap="square">
            <a:spAutoFit/>
          </a:bodyPr>
          <a:lstStyle/>
          <a:p>
            <a:r>
              <a:rPr lang="en-US" sz="1200" dirty="0">
                <a:solidFill>
                  <a:srgbClr val="002060"/>
                </a:solidFill>
                <a:hlinkClick r:id="rId4">
                  <a:extLst>
                    <a:ext uri="{A12FA001-AC4F-418D-AE19-62706E023703}">
                      <ahyp:hlinkClr xmlns:ahyp="http://schemas.microsoft.com/office/drawing/2018/hyperlinkcolor" val="tx"/>
                    </a:ext>
                  </a:extLst>
                </a:hlinkClick>
              </a:rPr>
              <a:t>Vice Chairman Salutes The 1 Percent of Population That Serves &gt; U.S. Department of Defense &gt; Defense Department News</a:t>
            </a:r>
            <a:endParaRPr lang="en-US" sz="1200" dirty="0">
              <a:solidFill>
                <a:srgbClr val="002060"/>
              </a:solidFill>
            </a:endParaRPr>
          </a:p>
        </p:txBody>
      </p:sp>
      <p:pic>
        <p:nvPicPr>
          <p:cNvPr id="5" name="Picture 4">
            <a:extLst>
              <a:ext uri="{FF2B5EF4-FFF2-40B4-BE49-F238E27FC236}">
                <a16:creationId xmlns:a16="http://schemas.microsoft.com/office/drawing/2014/main" id="{82DD65B0-D785-8C54-45C7-8C8BD04FA8B2}"/>
              </a:ext>
            </a:extLst>
          </p:cNvPr>
          <p:cNvPicPr>
            <a:picLocks noChangeAspect="1"/>
          </p:cNvPicPr>
          <p:nvPr/>
        </p:nvPicPr>
        <p:blipFill>
          <a:blip r:embed="rId5"/>
          <a:srcRect l="24587" t="38995" r="59988" b="29811"/>
          <a:stretch/>
        </p:blipFill>
        <p:spPr>
          <a:xfrm>
            <a:off x="14177" y="4710024"/>
            <a:ext cx="1607590" cy="2139351"/>
          </a:xfrm>
          <a:prstGeom prst="rect">
            <a:avLst/>
          </a:prstGeom>
          <a:effectLst>
            <a:softEdge rad="330200"/>
          </a:effectLst>
        </p:spPr>
      </p:pic>
    </p:spTree>
    <p:extLst>
      <p:ext uri="{BB962C8B-B14F-4D97-AF65-F5344CB8AC3E}">
        <p14:creationId xmlns:p14="http://schemas.microsoft.com/office/powerpoint/2010/main" val="19862718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0825953-8849-AA3F-FD8C-45A8DF277D99}"/>
              </a:ext>
            </a:extLst>
          </p:cNvPr>
          <p:cNvPicPr>
            <a:picLocks noChangeAspect="1"/>
          </p:cNvPicPr>
          <p:nvPr/>
        </p:nvPicPr>
        <p:blipFill>
          <a:blip r:embed="rId3"/>
          <a:srcRect l="16315" t="25409" r="8457" b="4402"/>
          <a:stretch/>
        </p:blipFill>
        <p:spPr>
          <a:xfrm>
            <a:off x="-35992" y="0"/>
            <a:ext cx="12227991" cy="6858000"/>
          </a:xfrm>
          <a:prstGeom prst="rect">
            <a:avLst/>
          </a:prstGeom>
        </p:spPr>
      </p:pic>
      <p:grpSp>
        <p:nvGrpSpPr>
          <p:cNvPr id="4451" name="Group 4450">
            <a:extLst>
              <a:ext uri="{FF2B5EF4-FFF2-40B4-BE49-F238E27FC236}">
                <a16:creationId xmlns:a16="http://schemas.microsoft.com/office/drawing/2014/main" id="{813515C1-4BBD-87FB-DE71-1C69F82190D7}"/>
              </a:ext>
            </a:extLst>
          </p:cNvPr>
          <p:cNvGrpSpPr/>
          <p:nvPr/>
        </p:nvGrpSpPr>
        <p:grpSpPr>
          <a:xfrm>
            <a:off x="1683657" y="1016862"/>
            <a:ext cx="8824686" cy="5122446"/>
            <a:chOff x="638629" y="1145805"/>
            <a:chExt cx="7866742" cy="4566390"/>
          </a:xfrm>
        </p:grpSpPr>
        <p:sp>
          <p:nvSpPr>
            <p:cNvPr id="8" name="Freeform: Shape 7">
              <a:extLst>
                <a:ext uri="{FF2B5EF4-FFF2-40B4-BE49-F238E27FC236}">
                  <a16:creationId xmlns:a16="http://schemas.microsoft.com/office/drawing/2014/main" id="{15648BEA-E2A3-0DD7-EF2F-A5813048A371}"/>
                </a:ext>
              </a:extLst>
            </p:cNvPr>
            <p:cNvSpPr/>
            <p:nvPr/>
          </p:nvSpPr>
          <p:spPr>
            <a:xfrm>
              <a:off x="6826702" y="3191095"/>
              <a:ext cx="1678669" cy="1490459"/>
            </a:xfrm>
            <a:custGeom>
              <a:avLst/>
              <a:gdLst>
                <a:gd name="connsiteX0" fmla="*/ 1119448 w 1119447"/>
                <a:gd name="connsiteY0" fmla="*/ 993938 h 993937"/>
                <a:gd name="connsiteX1" fmla="*/ 0 w 1119447"/>
                <a:gd name="connsiteY1" fmla="*/ 993938 h 993937"/>
                <a:gd name="connsiteX2" fmla="*/ 0 w 1119447"/>
                <a:gd name="connsiteY2" fmla="*/ 0 h 993937"/>
                <a:gd name="connsiteX3" fmla="*/ 1119448 w 1119447"/>
                <a:gd name="connsiteY3" fmla="*/ 0 h 993937"/>
                <a:gd name="connsiteX4" fmla="*/ 912800 w 1119447"/>
                <a:gd name="connsiteY4" fmla="*/ 496969 h 99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47" h="993937">
                  <a:moveTo>
                    <a:pt x="1119448" y="993938"/>
                  </a:moveTo>
                  <a:lnTo>
                    <a:pt x="0" y="993938"/>
                  </a:lnTo>
                  <a:lnTo>
                    <a:pt x="0" y="0"/>
                  </a:lnTo>
                  <a:lnTo>
                    <a:pt x="1119448" y="0"/>
                  </a:lnTo>
                  <a:lnTo>
                    <a:pt x="912800" y="496969"/>
                  </a:lnTo>
                  <a:close/>
                </a:path>
              </a:pathLst>
            </a:custGeom>
            <a:solidFill>
              <a:srgbClr val="D30918"/>
            </a:solidFill>
            <a:ln w="12668"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45FB33D1-12AB-C0D4-4C86-C7DABCBD904F}"/>
                </a:ext>
              </a:extLst>
            </p:cNvPr>
            <p:cNvSpPr/>
            <p:nvPr/>
          </p:nvSpPr>
          <p:spPr>
            <a:xfrm>
              <a:off x="638629" y="3191095"/>
              <a:ext cx="1678669" cy="1490459"/>
            </a:xfrm>
            <a:custGeom>
              <a:avLst/>
              <a:gdLst>
                <a:gd name="connsiteX0" fmla="*/ 0 w 1119447"/>
                <a:gd name="connsiteY0" fmla="*/ 993938 h 993937"/>
                <a:gd name="connsiteX1" fmla="*/ 1119448 w 1119447"/>
                <a:gd name="connsiteY1" fmla="*/ 993938 h 993937"/>
                <a:gd name="connsiteX2" fmla="*/ 1119448 w 1119447"/>
                <a:gd name="connsiteY2" fmla="*/ 0 h 993937"/>
                <a:gd name="connsiteX3" fmla="*/ 0 w 1119447"/>
                <a:gd name="connsiteY3" fmla="*/ 0 h 993937"/>
                <a:gd name="connsiteX4" fmla="*/ 206648 w 1119447"/>
                <a:gd name="connsiteY4" fmla="*/ 496969 h 993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9447" h="993937">
                  <a:moveTo>
                    <a:pt x="0" y="993938"/>
                  </a:moveTo>
                  <a:lnTo>
                    <a:pt x="1119448" y="993938"/>
                  </a:lnTo>
                  <a:lnTo>
                    <a:pt x="1119448" y="0"/>
                  </a:lnTo>
                  <a:lnTo>
                    <a:pt x="0" y="0"/>
                  </a:lnTo>
                  <a:lnTo>
                    <a:pt x="206648" y="496969"/>
                  </a:lnTo>
                  <a:close/>
                </a:path>
              </a:pathLst>
            </a:custGeom>
            <a:solidFill>
              <a:srgbClr val="D30918"/>
            </a:solidFill>
            <a:ln w="12668"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C7A104D4-BFBA-0446-1C20-E2DCA996E113}"/>
                </a:ext>
              </a:extLst>
            </p:cNvPr>
            <p:cNvSpPr/>
            <p:nvPr/>
          </p:nvSpPr>
          <p:spPr>
            <a:xfrm>
              <a:off x="6826702" y="4229093"/>
              <a:ext cx="1013284" cy="452461"/>
            </a:xfrm>
            <a:custGeom>
              <a:avLst/>
              <a:gdLst>
                <a:gd name="connsiteX0" fmla="*/ 0 w 675725"/>
                <a:gd name="connsiteY0" fmla="*/ 301731 h 301731"/>
                <a:gd name="connsiteX1" fmla="*/ 675725 w 675725"/>
                <a:gd name="connsiteY1" fmla="*/ 0 h 301731"/>
                <a:gd name="connsiteX2" fmla="*/ 0 w 675725"/>
                <a:gd name="connsiteY2" fmla="*/ 1268 h 301731"/>
              </a:gdLst>
              <a:ahLst/>
              <a:cxnLst>
                <a:cxn ang="0">
                  <a:pos x="connsiteX0" y="connsiteY0"/>
                </a:cxn>
                <a:cxn ang="0">
                  <a:pos x="connsiteX1" y="connsiteY1"/>
                </a:cxn>
                <a:cxn ang="0">
                  <a:pos x="connsiteX2" y="connsiteY2"/>
                </a:cxn>
              </a:cxnLst>
              <a:rect l="l" t="t" r="r" b="b"/>
              <a:pathLst>
                <a:path w="675725" h="301731">
                  <a:moveTo>
                    <a:pt x="0" y="301731"/>
                  </a:moveTo>
                  <a:lnTo>
                    <a:pt x="675725" y="0"/>
                  </a:lnTo>
                  <a:lnTo>
                    <a:pt x="0" y="1268"/>
                  </a:lnTo>
                  <a:close/>
                </a:path>
              </a:pathLst>
            </a:custGeom>
            <a:solidFill>
              <a:schemeClr val="tx1">
                <a:alpha val="20000"/>
              </a:schemeClr>
            </a:solidFill>
            <a:ln w="12668"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34312B3E-D2C3-1AA7-E2A6-160AA8475378}"/>
                </a:ext>
              </a:extLst>
            </p:cNvPr>
            <p:cNvSpPr/>
            <p:nvPr/>
          </p:nvSpPr>
          <p:spPr>
            <a:xfrm>
              <a:off x="1304013" y="4229093"/>
              <a:ext cx="1007582" cy="452461"/>
            </a:xfrm>
            <a:custGeom>
              <a:avLst/>
              <a:gdLst>
                <a:gd name="connsiteX0" fmla="*/ 671922 w 671922"/>
                <a:gd name="connsiteY0" fmla="*/ 301731 h 301731"/>
                <a:gd name="connsiteX1" fmla="*/ 0 w 671922"/>
                <a:gd name="connsiteY1" fmla="*/ 0 h 301731"/>
                <a:gd name="connsiteX2" fmla="*/ 671922 w 671922"/>
                <a:gd name="connsiteY2" fmla="*/ 1268 h 301731"/>
              </a:gdLst>
              <a:ahLst/>
              <a:cxnLst>
                <a:cxn ang="0">
                  <a:pos x="connsiteX0" y="connsiteY0"/>
                </a:cxn>
                <a:cxn ang="0">
                  <a:pos x="connsiteX1" y="connsiteY1"/>
                </a:cxn>
                <a:cxn ang="0">
                  <a:pos x="connsiteX2" y="connsiteY2"/>
                </a:cxn>
              </a:cxnLst>
              <a:rect l="l" t="t" r="r" b="b"/>
              <a:pathLst>
                <a:path w="671922" h="301731">
                  <a:moveTo>
                    <a:pt x="671922" y="301731"/>
                  </a:moveTo>
                  <a:lnTo>
                    <a:pt x="0" y="0"/>
                  </a:lnTo>
                  <a:lnTo>
                    <a:pt x="671922" y="1268"/>
                  </a:lnTo>
                  <a:close/>
                </a:path>
              </a:pathLst>
            </a:custGeom>
            <a:solidFill>
              <a:schemeClr val="tx1">
                <a:alpha val="20000"/>
              </a:schemeClr>
            </a:solidFill>
            <a:ln w="12668"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71656590-1510-B6F8-9295-50E11352E007}"/>
                </a:ext>
              </a:extLst>
            </p:cNvPr>
            <p:cNvSpPr/>
            <p:nvPr/>
          </p:nvSpPr>
          <p:spPr>
            <a:xfrm>
              <a:off x="2288085" y="1145805"/>
              <a:ext cx="4566393" cy="4566390"/>
            </a:xfrm>
            <a:custGeom>
              <a:avLst/>
              <a:gdLst>
                <a:gd name="connsiteX0" fmla="*/ 3045173 w 3045172"/>
                <a:gd name="connsiteY0" fmla="*/ 1522586 h 3045172"/>
                <a:gd name="connsiteX1" fmla="*/ 1522586 w 3045172"/>
                <a:gd name="connsiteY1" fmla="*/ 3045173 h 3045172"/>
                <a:gd name="connsiteX2" fmla="*/ 0 w 3045172"/>
                <a:gd name="connsiteY2" fmla="*/ 1522586 h 3045172"/>
                <a:gd name="connsiteX3" fmla="*/ 1522586 w 3045172"/>
                <a:gd name="connsiteY3" fmla="*/ 0 h 3045172"/>
                <a:gd name="connsiteX4" fmla="*/ 3045173 w 3045172"/>
                <a:gd name="connsiteY4" fmla="*/ 1522586 h 30451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5172" h="3045172">
                  <a:moveTo>
                    <a:pt x="3045173" y="1522586"/>
                  </a:moveTo>
                  <a:cubicBezTo>
                    <a:pt x="3045173" y="2363488"/>
                    <a:pt x="2363488" y="3045173"/>
                    <a:pt x="1522586" y="3045173"/>
                  </a:cubicBezTo>
                  <a:cubicBezTo>
                    <a:pt x="681685" y="3045173"/>
                    <a:pt x="0" y="2363488"/>
                    <a:pt x="0" y="1522586"/>
                  </a:cubicBezTo>
                  <a:cubicBezTo>
                    <a:pt x="0" y="681685"/>
                    <a:pt x="681685" y="0"/>
                    <a:pt x="1522586" y="0"/>
                  </a:cubicBezTo>
                  <a:cubicBezTo>
                    <a:pt x="2363488" y="0"/>
                    <a:pt x="3045173" y="681685"/>
                    <a:pt x="3045173" y="1522586"/>
                  </a:cubicBezTo>
                  <a:close/>
                </a:path>
              </a:pathLst>
            </a:custGeom>
            <a:noFill/>
            <a:ln w="63340" cap="flat">
              <a:solidFill>
                <a:srgbClr val="2F3A8D"/>
              </a:solid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BD8E7102-80D6-31AC-5F0F-59F7D86153D7}"/>
                </a:ext>
              </a:extLst>
            </p:cNvPr>
            <p:cNvSpPr/>
            <p:nvPr/>
          </p:nvSpPr>
          <p:spPr>
            <a:xfrm>
              <a:off x="2872418" y="1729151"/>
              <a:ext cx="3399163" cy="3399161"/>
            </a:xfrm>
            <a:custGeom>
              <a:avLst/>
              <a:gdLst>
                <a:gd name="connsiteX0" fmla="*/ 2266786 w 2266786"/>
                <a:gd name="connsiteY0" fmla="*/ 1133393 h 2266786"/>
                <a:gd name="connsiteX1" fmla="*/ 1133393 w 2266786"/>
                <a:gd name="connsiteY1" fmla="*/ 2266787 h 2266786"/>
                <a:gd name="connsiteX2" fmla="*/ 0 w 2266786"/>
                <a:gd name="connsiteY2" fmla="*/ 1133393 h 2266786"/>
                <a:gd name="connsiteX3" fmla="*/ 1133393 w 2266786"/>
                <a:gd name="connsiteY3" fmla="*/ 0 h 2266786"/>
                <a:gd name="connsiteX4" fmla="*/ 2266786 w 2266786"/>
                <a:gd name="connsiteY4" fmla="*/ 1133393 h 22667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6786" h="2266786">
                  <a:moveTo>
                    <a:pt x="2266786" y="1133393"/>
                  </a:moveTo>
                  <a:cubicBezTo>
                    <a:pt x="2266786" y="1759349"/>
                    <a:pt x="1759349" y="2266787"/>
                    <a:pt x="1133393" y="2266787"/>
                  </a:cubicBezTo>
                  <a:cubicBezTo>
                    <a:pt x="507437" y="2266787"/>
                    <a:pt x="0" y="1759349"/>
                    <a:pt x="0" y="1133393"/>
                  </a:cubicBezTo>
                  <a:cubicBezTo>
                    <a:pt x="0" y="507438"/>
                    <a:pt x="507437" y="0"/>
                    <a:pt x="1133393" y="0"/>
                  </a:cubicBezTo>
                  <a:cubicBezTo>
                    <a:pt x="1759349" y="0"/>
                    <a:pt x="2266786" y="507438"/>
                    <a:pt x="2266786" y="1133393"/>
                  </a:cubicBezTo>
                  <a:close/>
                </a:path>
              </a:pathLst>
            </a:custGeom>
            <a:noFill/>
            <a:ln w="38005" cap="flat">
              <a:solidFill>
                <a:srgbClr val="D30918"/>
              </a:solid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C7AA56C-4277-F4B7-B0F1-FC5F902005AC}"/>
                </a:ext>
              </a:extLst>
            </p:cNvPr>
            <p:cNvSpPr/>
            <p:nvPr/>
          </p:nvSpPr>
          <p:spPr>
            <a:xfrm>
              <a:off x="2619573" y="2822282"/>
              <a:ext cx="216724" cy="209120"/>
            </a:xfrm>
            <a:custGeom>
              <a:avLst/>
              <a:gdLst>
                <a:gd name="connsiteX0" fmla="*/ 110297 w 144526"/>
                <a:gd name="connsiteY0" fmla="*/ 86209 h 139455"/>
                <a:gd name="connsiteX1" fmla="*/ 120439 w 144526"/>
                <a:gd name="connsiteY1" fmla="*/ 134385 h 139455"/>
                <a:gd name="connsiteX2" fmla="*/ 74799 w 144526"/>
                <a:gd name="connsiteY2" fmla="*/ 114100 h 139455"/>
                <a:gd name="connsiteX3" fmla="*/ 31694 w 144526"/>
                <a:gd name="connsiteY3" fmla="*/ 139456 h 139455"/>
                <a:gd name="connsiteX4" fmla="*/ 38033 w 144526"/>
                <a:gd name="connsiteY4" fmla="*/ 88744 h 139455"/>
                <a:gd name="connsiteX5" fmla="*/ 0 w 144526"/>
                <a:gd name="connsiteY5" fmla="*/ 55782 h 139455"/>
                <a:gd name="connsiteX6" fmla="*/ 49443 w 144526"/>
                <a:gd name="connsiteY6" fmla="*/ 46908 h 139455"/>
                <a:gd name="connsiteX7" fmla="*/ 69728 w 144526"/>
                <a:gd name="connsiteY7" fmla="*/ 0 h 139455"/>
                <a:gd name="connsiteX8" fmla="*/ 93815 w 144526"/>
                <a:gd name="connsiteY8" fmla="*/ 44372 h 139455"/>
                <a:gd name="connsiteX9" fmla="*/ 144527 w 144526"/>
                <a:gd name="connsiteY9" fmla="*/ 48176 h 13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526" h="139455">
                  <a:moveTo>
                    <a:pt x="110297" y="86209"/>
                  </a:moveTo>
                  <a:lnTo>
                    <a:pt x="120439" y="134385"/>
                  </a:lnTo>
                  <a:lnTo>
                    <a:pt x="74799" y="114100"/>
                  </a:lnTo>
                  <a:lnTo>
                    <a:pt x="31694" y="139456"/>
                  </a:lnTo>
                  <a:lnTo>
                    <a:pt x="38033" y="88744"/>
                  </a:lnTo>
                  <a:lnTo>
                    <a:pt x="0" y="55782"/>
                  </a:lnTo>
                  <a:lnTo>
                    <a:pt x="49443" y="46908"/>
                  </a:lnTo>
                  <a:lnTo>
                    <a:pt x="69728" y="0"/>
                  </a:lnTo>
                  <a:lnTo>
                    <a:pt x="93815" y="44372"/>
                  </a:lnTo>
                  <a:lnTo>
                    <a:pt x="144527" y="48176"/>
                  </a:lnTo>
                  <a:close/>
                </a:path>
              </a:pathLst>
            </a:custGeom>
            <a:solidFill>
              <a:srgbClr val="804040"/>
            </a:solidFill>
            <a:ln w="1266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6A6B9FDF-DCD3-F90C-68A3-72EB064A0009}"/>
                </a:ext>
              </a:extLst>
            </p:cNvPr>
            <p:cNvSpPr/>
            <p:nvPr/>
          </p:nvSpPr>
          <p:spPr>
            <a:xfrm>
              <a:off x="2619573" y="3827962"/>
              <a:ext cx="216724" cy="209120"/>
            </a:xfrm>
            <a:custGeom>
              <a:avLst/>
              <a:gdLst>
                <a:gd name="connsiteX0" fmla="*/ 110297 w 144526"/>
                <a:gd name="connsiteY0" fmla="*/ 53247 h 139455"/>
                <a:gd name="connsiteX1" fmla="*/ 144527 w 144526"/>
                <a:gd name="connsiteY1" fmla="*/ 91280 h 139455"/>
                <a:gd name="connsiteX2" fmla="*/ 93815 w 144526"/>
                <a:gd name="connsiteY2" fmla="*/ 95083 h 139455"/>
                <a:gd name="connsiteX3" fmla="*/ 69728 w 144526"/>
                <a:gd name="connsiteY3" fmla="*/ 139456 h 139455"/>
                <a:gd name="connsiteX4" fmla="*/ 49443 w 144526"/>
                <a:gd name="connsiteY4" fmla="*/ 92548 h 139455"/>
                <a:gd name="connsiteX5" fmla="*/ 0 w 144526"/>
                <a:gd name="connsiteY5" fmla="*/ 83673 h 139455"/>
                <a:gd name="connsiteX6" fmla="*/ 38033 w 144526"/>
                <a:gd name="connsiteY6" fmla="*/ 49444 h 139455"/>
                <a:gd name="connsiteX7" fmla="*/ 31694 w 144526"/>
                <a:gd name="connsiteY7" fmla="*/ 0 h 139455"/>
                <a:gd name="connsiteX8" fmla="*/ 74799 w 144526"/>
                <a:gd name="connsiteY8" fmla="*/ 25356 h 139455"/>
                <a:gd name="connsiteX9" fmla="*/ 120439 w 144526"/>
                <a:gd name="connsiteY9" fmla="*/ 5071 h 13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526" h="139455">
                  <a:moveTo>
                    <a:pt x="110297" y="53247"/>
                  </a:moveTo>
                  <a:lnTo>
                    <a:pt x="144527" y="91280"/>
                  </a:lnTo>
                  <a:lnTo>
                    <a:pt x="93815" y="95083"/>
                  </a:lnTo>
                  <a:lnTo>
                    <a:pt x="69728" y="139456"/>
                  </a:lnTo>
                  <a:lnTo>
                    <a:pt x="49443" y="92548"/>
                  </a:lnTo>
                  <a:lnTo>
                    <a:pt x="0" y="83673"/>
                  </a:lnTo>
                  <a:lnTo>
                    <a:pt x="38033" y="49444"/>
                  </a:lnTo>
                  <a:lnTo>
                    <a:pt x="31694" y="0"/>
                  </a:lnTo>
                  <a:lnTo>
                    <a:pt x="74799" y="25356"/>
                  </a:lnTo>
                  <a:lnTo>
                    <a:pt x="120439" y="5071"/>
                  </a:lnTo>
                  <a:close/>
                </a:path>
              </a:pathLst>
            </a:custGeom>
            <a:solidFill>
              <a:srgbClr val="804040"/>
            </a:solidFill>
            <a:ln w="12668"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833473C1-5AE5-B422-23D8-57939B6706EF}"/>
                </a:ext>
              </a:extLst>
            </p:cNvPr>
            <p:cNvSpPr/>
            <p:nvPr/>
          </p:nvSpPr>
          <p:spPr>
            <a:xfrm>
              <a:off x="6307702" y="3827962"/>
              <a:ext cx="216724" cy="209120"/>
            </a:xfrm>
            <a:custGeom>
              <a:avLst/>
              <a:gdLst>
                <a:gd name="connsiteX0" fmla="*/ 34230 w 144526"/>
                <a:gd name="connsiteY0" fmla="*/ 53247 h 139455"/>
                <a:gd name="connsiteX1" fmla="*/ 24088 w 144526"/>
                <a:gd name="connsiteY1" fmla="*/ 5071 h 139455"/>
                <a:gd name="connsiteX2" fmla="*/ 69728 w 144526"/>
                <a:gd name="connsiteY2" fmla="*/ 25356 h 139455"/>
                <a:gd name="connsiteX3" fmla="*/ 112833 w 144526"/>
                <a:gd name="connsiteY3" fmla="*/ 0 h 139455"/>
                <a:gd name="connsiteX4" fmla="*/ 106494 w 144526"/>
                <a:gd name="connsiteY4" fmla="*/ 49444 h 139455"/>
                <a:gd name="connsiteX5" fmla="*/ 144527 w 144526"/>
                <a:gd name="connsiteY5" fmla="*/ 83673 h 139455"/>
                <a:gd name="connsiteX6" fmla="*/ 95083 w 144526"/>
                <a:gd name="connsiteY6" fmla="*/ 92548 h 139455"/>
                <a:gd name="connsiteX7" fmla="*/ 74799 w 144526"/>
                <a:gd name="connsiteY7" fmla="*/ 139456 h 139455"/>
                <a:gd name="connsiteX8" fmla="*/ 50711 w 144526"/>
                <a:gd name="connsiteY8" fmla="*/ 95083 h 139455"/>
                <a:gd name="connsiteX9" fmla="*/ 0 w 144526"/>
                <a:gd name="connsiteY9" fmla="*/ 91280 h 13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526" h="139455">
                  <a:moveTo>
                    <a:pt x="34230" y="53247"/>
                  </a:moveTo>
                  <a:lnTo>
                    <a:pt x="24088" y="5071"/>
                  </a:lnTo>
                  <a:lnTo>
                    <a:pt x="69728" y="25356"/>
                  </a:lnTo>
                  <a:lnTo>
                    <a:pt x="112833" y="0"/>
                  </a:lnTo>
                  <a:lnTo>
                    <a:pt x="106494" y="49444"/>
                  </a:lnTo>
                  <a:lnTo>
                    <a:pt x="144527" y="83673"/>
                  </a:lnTo>
                  <a:lnTo>
                    <a:pt x="95083" y="92548"/>
                  </a:lnTo>
                  <a:lnTo>
                    <a:pt x="74799" y="139456"/>
                  </a:lnTo>
                  <a:lnTo>
                    <a:pt x="50711" y="95083"/>
                  </a:lnTo>
                  <a:lnTo>
                    <a:pt x="0" y="91280"/>
                  </a:lnTo>
                  <a:close/>
                </a:path>
              </a:pathLst>
            </a:custGeom>
            <a:solidFill>
              <a:srgbClr val="804040"/>
            </a:solidFill>
            <a:ln w="1266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51CCBB1-7E06-DE94-FBA9-41575F3E9E50}"/>
                </a:ext>
              </a:extLst>
            </p:cNvPr>
            <p:cNvSpPr/>
            <p:nvPr/>
          </p:nvSpPr>
          <p:spPr>
            <a:xfrm>
              <a:off x="6307702" y="2822282"/>
              <a:ext cx="216724" cy="209120"/>
            </a:xfrm>
            <a:custGeom>
              <a:avLst/>
              <a:gdLst>
                <a:gd name="connsiteX0" fmla="*/ 34230 w 144526"/>
                <a:gd name="connsiteY0" fmla="*/ 86209 h 139455"/>
                <a:gd name="connsiteX1" fmla="*/ 0 w 144526"/>
                <a:gd name="connsiteY1" fmla="*/ 48176 h 139455"/>
                <a:gd name="connsiteX2" fmla="*/ 50711 w 144526"/>
                <a:gd name="connsiteY2" fmla="*/ 44372 h 139455"/>
                <a:gd name="connsiteX3" fmla="*/ 74799 w 144526"/>
                <a:gd name="connsiteY3" fmla="*/ 0 h 139455"/>
                <a:gd name="connsiteX4" fmla="*/ 95083 w 144526"/>
                <a:gd name="connsiteY4" fmla="*/ 46908 h 139455"/>
                <a:gd name="connsiteX5" fmla="*/ 144527 w 144526"/>
                <a:gd name="connsiteY5" fmla="*/ 55782 h 139455"/>
                <a:gd name="connsiteX6" fmla="*/ 106494 w 144526"/>
                <a:gd name="connsiteY6" fmla="*/ 88744 h 139455"/>
                <a:gd name="connsiteX7" fmla="*/ 112833 w 144526"/>
                <a:gd name="connsiteY7" fmla="*/ 139456 h 139455"/>
                <a:gd name="connsiteX8" fmla="*/ 69728 w 144526"/>
                <a:gd name="connsiteY8" fmla="*/ 114100 h 139455"/>
                <a:gd name="connsiteX9" fmla="*/ 24088 w 144526"/>
                <a:gd name="connsiteY9" fmla="*/ 134385 h 139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526" h="139455">
                  <a:moveTo>
                    <a:pt x="34230" y="86209"/>
                  </a:moveTo>
                  <a:lnTo>
                    <a:pt x="0" y="48176"/>
                  </a:lnTo>
                  <a:lnTo>
                    <a:pt x="50711" y="44372"/>
                  </a:lnTo>
                  <a:lnTo>
                    <a:pt x="74799" y="0"/>
                  </a:lnTo>
                  <a:lnTo>
                    <a:pt x="95083" y="46908"/>
                  </a:lnTo>
                  <a:lnTo>
                    <a:pt x="144527" y="55782"/>
                  </a:lnTo>
                  <a:lnTo>
                    <a:pt x="106494" y="88744"/>
                  </a:lnTo>
                  <a:lnTo>
                    <a:pt x="112833" y="139456"/>
                  </a:lnTo>
                  <a:lnTo>
                    <a:pt x="69728" y="114100"/>
                  </a:lnTo>
                  <a:lnTo>
                    <a:pt x="24088" y="134385"/>
                  </a:lnTo>
                  <a:close/>
                </a:path>
              </a:pathLst>
            </a:custGeom>
            <a:solidFill>
              <a:srgbClr val="804040"/>
            </a:solidFill>
            <a:ln w="1266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C3B1E111-EB99-70AD-8BAF-3EE904D98ADB}"/>
                </a:ext>
              </a:extLst>
            </p:cNvPr>
            <p:cNvSpPr/>
            <p:nvPr/>
          </p:nvSpPr>
          <p:spPr>
            <a:xfrm>
              <a:off x="2551134" y="3322269"/>
              <a:ext cx="205319" cy="214823"/>
            </a:xfrm>
            <a:custGeom>
              <a:avLst/>
              <a:gdLst>
                <a:gd name="connsiteX0" fmla="*/ 112832 w 136920"/>
                <a:gd name="connsiteY0" fmla="*/ 70996 h 143258"/>
                <a:gd name="connsiteX1" fmla="*/ 136920 w 136920"/>
                <a:gd name="connsiteY1" fmla="*/ 116636 h 143258"/>
                <a:gd name="connsiteX2" fmla="*/ 87477 w 136920"/>
                <a:gd name="connsiteY2" fmla="*/ 107761 h 143258"/>
                <a:gd name="connsiteX3" fmla="*/ 51979 w 136920"/>
                <a:gd name="connsiteY3" fmla="*/ 143259 h 143258"/>
                <a:gd name="connsiteX4" fmla="*/ 45640 w 136920"/>
                <a:gd name="connsiteY4" fmla="*/ 93816 h 143258"/>
                <a:gd name="connsiteX5" fmla="*/ 0 w 136920"/>
                <a:gd name="connsiteY5" fmla="*/ 70996 h 143258"/>
                <a:gd name="connsiteX6" fmla="*/ 45640 w 136920"/>
                <a:gd name="connsiteY6" fmla="*/ 49443 h 143258"/>
                <a:gd name="connsiteX7" fmla="*/ 51979 w 136920"/>
                <a:gd name="connsiteY7" fmla="*/ 0 h 143258"/>
                <a:gd name="connsiteX8" fmla="*/ 87477 w 136920"/>
                <a:gd name="connsiteY8" fmla="*/ 35498 h 143258"/>
                <a:gd name="connsiteX9" fmla="*/ 136920 w 136920"/>
                <a:gd name="connsiteY9" fmla="*/ 26623 h 1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920" h="143258">
                  <a:moveTo>
                    <a:pt x="112832" y="70996"/>
                  </a:moveTo>
                  <a:lnTo>
                    <a:pt x="136920" y="116636"/>
                  </a:lnTo>
                  <a:lnTo>
                    <a:pt x="87477" y="107761"/>
                  </a:lnTo>
                  <a:lnTo>
                    <a:pt x="51979" y="143259"/>
                  </a:lnTo>
                  <a:lnTo>
                    <a:pt x="45640" y="93816"/>
                  </a:lnTo>
                  <a:lnTo>
                    <a:pt x="0" y="70996"/>
                  </a:lnTo>
                  <a:lnTo>
                    <a:pt x="45640" y="49443"/>
                  </a:lnTo>
                  <a:lnTo>
                    <a:pt x="51979" y="0"/>
                  </a:lnTo>
                  <a:lnTo>
                    <a:pt x="87477" y="35498"/>
                  </a:lnTo>
                  <a:lnTo>
                    <a:pt x="136920" y="26623"/>
                  </a:lnTo>
                  <a:close/>
                </a:path>
              </a:pathLst>
            </a:custGeom>
            <a:solidFill>
              <a:srgbClr val="353F4D"/>
            </a:solidFill>
            <a:ln w="1266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DF69CF2F-9DE2-F24A-D875-6F59CA74282B}"/>
                </a:ext>
              </a:extLst>
            </p:cNvPr>
            <p:cNvSpPr/>
            <p:nvPr/>
          </p:nvSpPr>
          <p:spPr>
            <a:xfrm>
              <a:off x="6387549" y="3322269"/>
              <a:ext cx="205317" cy="214823"/>
            </a:xfrm>
            <a:custGeom>
              <a:avLst/>
              <a:gdLst>
                <a:gd name="connsiteX0" fmla="*/ 24088 w 136919"/>
                <a:gd name="connsiteY0" fmla="*/ 70996 h 143258"/>
                <a:gd name="connsiteX1" fmla="*/ 0 w 136919"/>
                <a:gd name="connsiteY1" fmla="*/ 26623 h 143258"/>
                <a:gd name="connsiteX2" fmla="*/ 49443 w 136919"/>
                <a:gd name="connsiteY2" fmla="*/ 35498 h 143258"/>
                <a:gd name="connsiteX3" fmla="*/ 84941 w 136919"/>
                <a:gd name="connsiteY3" fmla="*/ 0 h 143258"/>
                <a:gd name="connsiteX4" fmla="*/ 91280 w 136919"/>
                <a:gd name="connsiteY4" fmla="*/ 49443 h 143258"/>
                <a:gd name="connsiteX5" fmla="*/ 136920 w 136919"/>
                <a:gd name="connsiteY5" fmla="*/ 70996 h 143258"/>
                <a:gd name="connsiteX6" fmla="*/ 91280 w 136919"/>
                <a:gd name="connsiteY6" fmla="*/ 93816 h 143258"/>
                <a:gd name="connsiteX7" fmla="*/ 84941 w 136919"/>
                <a:gd name="connsiteY7" fmla="*/ 143259 h 143258"/>
                <a:gd name="connsiteX8" fmla="*/ 49443 w 136919"/>
                <a:gd name="connsiteY8" fmla="*/ 107761 h 143258"/>
                <a:gd name="connsiteX9" fmla="*/ 0 w 136919"/>
                <a:gd name="connsiteY9" fmla="*/ 116636 h 1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6919" h="143258">
                  <a:moveTo>
                    <a:pt x="24088" y="70996"/>
                  </a:moveTo>
                  <a:lnTo>
                    <a:pt x="0" y="26623"/>
                  </a:lnTo>
                  <a:lnTo>
                    <a:pt x="49443" y="35498"/>
                  </a:lnTo>
                  <a:lnTo>
                    <a:pt x="84941" y="0"/>
                  </a:lnTo>
                  <a:lnTo>
                    <a:pt x="91280" y="49443"/>
                  </a:lnTo>
                  <a:lnTo>
                    <a:pt x="136920" y="70996"/>
                  </a:lnTo>
                  <a:lnTo>
                    <a:pt x="91280" y="93816"/>
                  </a:lnTo>
                  <a:lnTo>
                    <a:pt x="84941" y="143259"/>
                  </a:lnTo>
                  <a:lnTo>
                    <a:pt x="49443" y="107761"/>
                  </a:lnTo>
                  <a:lnTo>
                    <a:pt x="0" y="116636"/>
                  </a:lnTo>
                  <a:close/>
                </a:path>
              </a:pathLst>
            </a:custGeom>
            <a:solidFill>
              <a:srgbClr val="353F4D"/>
            </a:solidFill>
            <a:ln w="12668" cap="flat">
              <a:noFill/>
              <a:prstDash val="solid"/>
              <a:miter/>
            </a:ln>
          </p:spPr>
          <p:txBody>
            <a:bodyPr rtlCol="0" anchor="ctr"/>
            <a:lstStyle/>
            <a:p>
              <a:endParaRPr lang="en-US"/>
            </a:p>
          </p:txBody>
        </p:sp>
        <p:grpSp>
          <p:nvGrpSpPr>
            <p:cNvPr id="4327" name="Group 4326">
              <a:extLst>
                <a:ext uri="{FF2B5EF4-FFF2-40B4-BE49-F238E27FC236}">
                  <a16:creationId xmlns:a16="http://schemas.microsoft.com/office/drawing/2014/main" id="{275EB051-33E8-C8C1-1E41-6399CC295EF4}"/>
                </a:ext>
              </a:extLst>
            </p:cNvPr>
            <p:cNvGrpSpPr/>
            <p:nvPr/>
          </p:nvGrpSpPr>
          <p:grpSpPr>
            <a:xfrm>
              <a:off x="2821089" y="1409766"/>
              <a:ext cx="3501821" cy="4039831"/>
              <a:chOff x="2821089" y="1409766"/>
              <a:chExt cx="3501821" cy="4039831"/>
            </a:xfrm>
            <a:solidFill>
              <a:srgbClr val="2F3A8D"/>
            </a:solidFill>
          </p:grpSpPr>
          <p:sp>
            <p:nvSpPr>
              <p:cNvPr id="26" name="Freeform: Shape 25">
                <a:extLst>
                  <a:ext uri="{FF2B5EF4-FFF2-40B4-BE49-F238E27FC236}">
                    <a16:creationId xmlns:a16="http://schemas.microsoft.com/office/drawing/2014/main" id="{DE3449B9-94DC-38B5-048F-714B50969E47}"/>
                  </a:ext>
                </a:extLst>
              </p:cNvPr>
              <p:cNvSpPr/>
              <p:nvPr/>
            </p:nvSpPr>
            <p:spPr>
              <a:xfrm>
                <a:off x="4463638" y="1409766"/>
                <a:ext cx="216724" cy="203417"/>
              </a:xfrm>
              <a:custGeom>
                <a:avLst/>
                <a:gdLst>
                  <a:gd name="connsiteX0" fmla="*/ 72263 w 144526"/>
                  <a:gd name="connsiteY0" fmla="*/ 112832 h 135652"/>
                  <a:gd name="connsiteX1" fmla="*/ 27891 w 144526"/>
                  <a:gd name="connsiteY1" fmla="*/ 135652 h 135652"/>
                  <a:gd name="connsiteX2" fmla="*/ 36765 w 144526"/>
                  <a:gd name="connsiteY2" fmla="*/ 86209 h 135652"/>
                  <a:gd name="connsiteX3" fmla="*/ 0 w 144526"/>
                  <a:gd name="connsiteY3" fmla="*/ 51979 h 135652"/>
                  <a:gd name="connsiteX4" fmla="*/ 49443 w 144526"/>
                  <a:gd name="connsiteY4" fmla="*/ 44372 h 135652"/>
                  <a:gd name="connsiteX5" fmla="*/ 72263 w 144526"/>
                  <a:gd name="connsiteY5" fmla="*/ 0 h 135652"/>
                  <a:gd name="connsiteX6" fmla="*/ 95083 w 144526"/>
                  <a:gd name="connsiteY6" fmla="*/ 44372 h 135652"/>
                  <a:gd name="connsiteX7" fmla="*/ 144527 w 144526"/>
                  <a:gd name="connsiteY7" fmla="*/ 51979 h 135652"/>
                  <a:gd name="connsiteX8" fmla="*/ 107761 w 144526"/>
                  <a:gd name="connsiteY8" fmla="*/ 86209 h 135652"/>
                  <a:gd name="connsiteX9" fmla="*/ 116636 w 144526"/>
                  <a:gd name="connsiteY9" fmla="*/ 135652 h 1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526" h="135652">
                    <a:moveTo>
                      <a:pt x="72263" y="112832"/>
                    </a:moveTo>
                    <a:lnTo>
                      <a:pt x="27891" y="135652"/>
                    </a:lnTo>
                    <a:lnTo>
                      <a:pt x="36765" y="86209"/>
                    </a:lnTo>
                    <a:lnTo>
                      <a:pt x="0" y="51979"/>
                    </a:lnTo>
                    <a:lnTo>
                      <a:pt x="49443" y="44372"/>
                    </a:lnTo>
                    <a:lnTo>
                      <a:pt x="72263" y="0"/>
                    </a:lnTo>
                    <a:lnTo>
                      <a:pt x="95083" y="44372"/>
                    </a:lnTo>
                    <a:lnTo>
                      <a:pt x="144527" y="51979"/>
                    </a:lnTo>
                    <a:lnTo>
                      <a:pt x="107761" y="86209"/>
                    </a:lnTo>
                    <a:lnTo>
                      <a:pt x="116636" y="135652"/>
                    </a:lnTo>
                    <a:close/>
                  </a:path>
                </a:pathLst>
              </a:custGeom>
              <a:grpFill/>
              <a:ln w="1266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23E3A0E-C648-0596-AED5-3286403AD9F6}"/>
                  </a:ext>
                </a:extLst>
              </p:cNvPr>
              <p:cNvSpPr/>
              <p:nvPr/>
            </p:nvSpPr>
            <p:spPr>
              <a:xfrm>
                <a:off x="3507386" y="1679721"/>
                <a:ext cx="214823" cy="211021"/>
              </a:xfrm>
              <a:custGeom>
                <a:avLst/>
                <a:gdLst>
                  <a:gd name="connsiteX0" fmla="*/ 92548 w 143258"/>
                  <a:gd name="connsiteY0" fmla="*/ 97619 h 140723"/>
                  <a:gd name="connsiteX1" fmla="*/ 65924 w 143258"/>
                  <a:gd name="connsiteY1" fmla="*/ 140723 h 140723"/>
                  <a:gd name="connsiteX2" fmla="*/ 48176 w 143258"/>
                  <a:gd name="connsiteY2" fmla="*/ 93815 h 140723"/>
                  <a:gd name="connsiteX3" fmla="*/ 0 w 143258"/>
                  <a:gd name="connsiteY3" fmla="*/ 81138 h 140723"/>
                  <a:gd name="connsiteX4" fmla="*/ 39301 w 143258"/>
                  <a:gd name="connsiteY4" fmla="*/ 49443 h 140723"/>
                  <a:gd name="connsiteX5" fmla="*/ 36765 w 143258"/>
                  <a:gd name="connsiteY5" fmla="*/ 0 h 140723"/>
                  <a:gd name="connsiteX6" fmla="*/ 77335 w 143258"/>
                  <a:gd name="connsiteY6" fmla="*/ 27891 h 140723"/>
                  <a:gd name="connsiteX7" fmla="*/ 124242 w 143258"/>
                  <a:gd name="connsiteY7" fmla="*/ 8874 h 140723"/>
                  <a:gd name="connsiteX8" fmla="*/ 110297 w 143258"/>
                  <a:gd name="connsiteY8" fmla="*/ 57050 h 140723"/>
                  <a:gd name="connsiteX9" fmla="*/ 143259 w 143258"/>
                  <a:gd name="connsiteY9" fmla="*/ 96351 h 14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258" h="140723">
                    <a:moveTo>
                      <a:pt x="92548" y="97619"/>
                    </a:moveTo>
                    <a:lnTo>
                      <a:pt x="65924" y="140723"/>
                    </a:lnTo>
                    <a:lnTo>
                      <a:pt x="48176" y="93815"/>
                    </a:lnTo>
                    <a:lnTo>
                      <a:pt x="0" y="81138"/>
                    </a:lnTo>
                    <a:lnTo>
                      <a:pt x="39301" y="49443"/>
                    </a:lnTo>
                    <a:lnTo>
                      <a:pt x="36765" y="0"/>
                    </a:lnTo>
                    <a:lnTo>
                      <a:pt x="77335" y="27891"/>
                    </a:lnTo>
                    <a:lnTo>
                      <a:pt x="124242" y="8874"/>
                    </a:lnTo>
                    <a:lnTo>
                      <a:pt x="110297" y="57050"/>
                    </a:lnTo>
                    <a:lnTo>
                      <a:pt x="143259" y="96351"/>
                    </a:lnTo>
                    <a:close/>
                  </a:path>
                </a:pathLst>
              </a:custGeom>
              <a:grpFill/>
              <a:ln w="1266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5094B9B8-D3FF-903E-B5B8-34AC7A8177E6}"/>
                  </a:ext>
                </a:extLst>
              </p:cNvPr>
              <p:cNvSpPr/>
              <p:nvPr/>
            </p:nvSpPr>
            <p:spPr>
              <a:xfrm>
                <a:off x="2821089" y="2366018"/>
                <a:ext cx="211021" cy="212923"/>
              </a:xfrm>
              <a:custGeom>
                <a:avLst/>
                <a:gdLst>
                  <a:gd name="connsiteX0" fmla="*/ 98887 w 140723"/>
                  <a:gd name="connsiteY0" fmla="*/ 92548 h 141991"/>
                  <a:gd name="connsiteX1" fmla="*/ 96351 w 140723"/>
                  <a:gd name="connsiteY1" fmla="*/ 141991 h 141991"/>
                  <a:gd name="connsiteX2" fmla="*/ 58318 w 140723"/>
                  <a:gd name="connsiteY2" fmla="*/ 110297 h 141991"/>
                  <a:gd name="connsiteX3" fmla="*/ 10142 w 140723"/>
                  <a:gd name="connsiteY3" fmla="*/ 124242 h 141991"/>
                  <a:gd name="connsiteX4" fmla="*/ 27891 w 140723"/>
                  <a:gd name="connsiteY4" fmla="*/ 77335 h 141991"/>
                  <a:gd name="connsiteX5" fmla="*/ 0 w 140723"/>
                  <a:gd name="connsiteY5" fmla="*/ 35498 h 141991"/>
                  <a:gd name="connsiteX6" fmla="*/ 50711 w 140723"/>
                  <a:gd name="connsiteY6" fmla="*/ 39301 h 141991"/>
                  <a:gd name="connsiteX7" fmla="*/ 81138 w 140723"/>
                  <a:gd name="connsiteY7" fmla="*/ 0 h 141991"/>
                  <a:gd name="connsiteX8" fmla="*/ 93816 w 140723"/>
                  <a:gd name="connsiteY8" fmla="*/ 48176 h 141991"/>
                  <a:gd name="connsiteX9" fmla="*/ 140723 w 140723"/>
                  <a:gd name="connsiteY9" fmla="*/ 65925 h 14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23" h="141991">
                    <a:moveTo>
                      <a:pt x="98887" y="92548"/>
                    </a:moveTo>
                    <a:lnTo>
                      <a:pt x="96351" y="141991"/>
                    </a:lnTo>
                    <a:lnTo>
                      <a:pt x="58318" y="110297"/>
                    </a:lnTo>
                    <a:lnTo>
                      <a:pt x="10142" y="124242"/>
                    </a:lnTo>
                    <a:lnTo>
                      <a:pt x="27891" y="77335"/>
                    </a:lnTo>
                    <a:lnTo>
                      <a:pt x="0" y="35498"/>
                    </a:lnTo>
                    <a:lnTo>
                      <a:pt x="50711" y="39301"/>
                    </a:lnTo>
                    <a:lnTo>
                      <a:pt x="81138" y="0"/>
                    </a:lnTo>
                    <a:lnTo>
                      <a:pt x="93816" y="48176"/>
                    </a:lnTo>
                    <a:lnTo>
                      <a:pt x="140723" y="65925"/>
                    </a:lnTo>
                    <a:close/>
                  </a:path>
                </a:pathLst>
              </a:custGeom>
              <a:grpFill/>
              <a:ln w="1266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702EF584-54DB-8E7B-549C-9BDE82790277}"/>
                  </a:ext>
                </a:extLst>
              </p:cNvPr>
              <p:cNvSpPr/>
              <p:nvPr/>
            </p:nvSpPr>
            <p:spPr>
              <a:xfrm>
                <a:off x="2821089" y="4280423"/>
                <a:ext cx="211021" cy="212921"/>
              </a:xfrm>
              <a:custGeom>
                <a:avLst/>
                <a:gdLst>
                  <a:gd name="connsiteX0" fmla="*/ 98887 w 140723"/>
                  <a:gd name="connsiteY0" fmla="*/ 49443 h 141990"/>
                  <a:gd name="connsiteX1" fmla="*/ 140723 w 140723"/>
                  <a:gd name="connsiteY1" fmla="*/ 76067 h 141990"/>
                  <a:gd name="connsiteX2" fmla="*/ 93816 w 140723"/>
                  <a:gd name="connsiteY2" fmla="*/ 93815 h 141990"/>
                  <a:gd name="connsiteX3" fmla="*/ 81138 w 140723"/>
                  <a:gd name="connsiteY3" fmla="*/ 141991 h 141990"/>
                  <a:gd name="connsiteX4" fmla="*/ 50711 w 140723"/>
                  <a:gd name="connsiteY4" fmla="*/ 102690 h 141990"/>
                  <a:gd name="connsiteX5" fmla="*/ 0 w 140723"/>
                  <a:gd name="connsiteY5" fmla="*/ 106493 h 141990"/>
                  <a:gd name="connsiteX6" fmla="*/ 27891 w 140723"/>
                  <a:gd name="connsiteY6" fmla="*/ 64657 h 141990"/>
                  <a:gd name="connsiteX7" fmla="*/ 10142 w 140723"/>
                  <a:gd name="connsiteY7" fmla="*/ 17749 h 141990"/>
                  <a:gd name="connsiteX8" fmla="*/ 58318 w 140723"/>
                  <a:gd name="connsiteY8" fmla="*/ 31694 h 141990"/>
                  <a:gd name="connsiteX9" fmla="*/ 96351 w 140723"/>
                  <a:gd name="connsiteY9" fmla="*/ 0 h 14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23" h="141990">
                    <a:moveTo>
                      <a:pt x="98887" y="49443"/>
                    </a:moveTo>
                    <a:lnTo>
                      <a:pt x="140723" y="76067"/>
                    </a:lnTo>
                    <a:lnTo>
                      <a:pt x="93816" y="93815"/>
                    </a:lnTo>
                    <a:lnTo>
                      <a:pt x="81138" y="141991"/>
                    </a:lnTo>
                    <a:lnTo>
                      <a:pt x="50711" y="102690"/>
                    </a:lnTo>
                    <a:lnTo>
                      <a:pt x="0" y="106493"/>
                    </a:lnTo>
                    <a:lnTo>
                      <a:pt x="27891" y="64657"/>
                    </a:lnTo>
                    <a:lnTo>
                      <a:pt x="10142" y="17749"/>
                    </a:lnTo>
                    <a:lnTo>
                      <a:pt x="58318" y="31694"/>
                    </a:lnTo>
                    <a:lnTo>
                      <a:pt x="96351" y="0"/>
                    </a:lnTo>
                    <a:close/>
                  </a:path>
                </a:pathLst>
              </a:custGeom>
              <a:grpFill/>
              <a:ln w="1266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ED41C16E-E8E5-1BEA-2447-DC73AA575597}"/>
                  </a:ext>
                </a:extLst>
              </p:cNvPr>
              <p:cNvSpPr/>
              <p:nvPr/>
            </p:nvSpPr>
            <p:spPr>
              <a:xfrm>
                <a:off x="3507386" y="4968620"/>
                <a:ext cx="214823" cy="211021"/>
              </a:xfrm>
              <a:custGeom>
                <a:avLst/>
                <a:gdLst>
                  <a:gd name="connsiteX0" fmla="*/ 92548 w 143258"/>
                  <a:gd name="connsiteY0" fmla="*/ 43105 h 140723"/>
                  <a:gd name="connsiteX1" fmla="*/ 143259 w 143258"/>
                  <a:gd name="connsiteY1" fmla="*/ 44372 h 140723"/>
                  <a:gd name="connsiteX2" fmla="*/ 110297 w 143258"/>
                  <a:gd name="connsiteY2" fmla="*/ 83673 h 140723"/>
                  <a:gd name="connsiteX3" fmla="*/ 124242 w 143258"/>
                  <a:gd name="connsiteY3" fmla="*/ 131849 h 140723"/>
                  <a:gd name="connsiteX4" fmla="*/ 77335 w 143258"/>
                  <a:gd name="connsiteY4" fmla="*/ 112833 h 140723"/>
                  <a:gd name="connsiteX5" fmla="*/ 36765 w 143258"/>
                  <a:gd name="connsiteY5" fmla="*/ 140723 h 140723"/>
                  <a:gd name="connsiteX6" fmla="*/ 39301 w 143258"/>
                  <a:gd name="connsiteY6" fmla="*/ 91280 h 140723"/>
                  <a:gd name="connsiteX7" fmla="*/ 0 w 143258"/>
                  <a:gd name="connsiteY7" fmla="*/ 59586 h 140723"/>
                  <a:gd name="connsiteX8" fmla="*/ 48176 w 143258"/>
                  <a:gd name="connsiteY8" fmla="*/ 46908 h 140723"/>
                  <a:gd name="connsiteX9" fmla="*/ 65924 w 143258"/>
                  <a:gd name="connsiteY9" fmla="*/ 0 h 14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258" h="140723">
                    <a:moveTo>
                      <a:pt x="92548" y="43105"/>
                    </a:moveTo>
                    <a:lnTo>
                      <a:pt x="143259" y="44372"/>
                    </a:lnTo>
                    <a:lnTo>
                      <a:pt x="110297" y="83673"/>
                    </a:lnTo>
                    <a:lnTo>
                      <a:pt x="124242" y="131849"/>
                    </a:lnTo>
                    <a:lnTo>
                      <a:pt x="77335" y="112833"/>
                    </a:lnTo>
                    <a:lnTo>
                      <a:pt x="36765" y="140723"/>
                    </a:lnTo>
                    <a:lnTo>
                      <a:pt x="39301" y="91280"/>
                    </a:lnTo>
                    <a:lnTo>
                      <a:pt x="0" y="59586"/>
                    </a:lnTo>
                    <a:lnTo>
                      <a:pt x="48176" y="46908"/>
                    </a:lnTo>
                    <a:lnTo>
                      <a:pt x="65924" y="0"/>
                    </a:lnTo>
                    <a:close/>
                  </a:path>
                </a:pathLst>
              </a:custGeom>
              <a:grpFill/>
              <a:ln w="1266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9F425C28-1FE9-CFE0-768F-4A8A75C5E907}"/>
                  </a:ext>
                </a:extLst>
              </p:cNvPr>
              <p:cNvSpPr/>
              <p:nvPr/>
            </p:nvSpPr>
            <p:spPr>
              <a:xfrm>
                <a:off x="4463638" y="5246180"/>
                <a:ext cx="216724" cy="203417"/>
              </a:xfrm>
              <a:custGeom>
                <a:avLst/>
                <a:gdLst>
                  <a:gd name="connsiteX0" fmla="*/ 72263 w 144526"/>
                  <a:gd name="connsiteY0" fmla="*/ 22820 h 135652"/>
                  <a:gd name="connsiteX1" fmla="*/ 116636 w 144526"/>
                  <a:gd name="connsiteY1" fmla="*/ 0 h 135652"/>
                  <a:gd name="connsiteX2" fmla="*/ 107761 w 144526"/>
                  <a:gd name="connsiteY2" fmla="*/ 49443 h 135652"/>
                  <a:gd name="connsiteX3" fmla="*/ 144527 w 144526"/>
                  <a:gd name="connsiteY3" fmla="*/ 83673 h 135652"/>
                  <a:gd name="connsiteX4" fmla="*/ 95083 w 144526"/>
                  <a:gd name="connsiteY4" fmla="*/ 91280 h 135652"/>
                  <a:gd name="connsiteX5" fmla="*/ 72263 w 144526"/>
                  <a:gd name="connsiteY5" fmla="*/ 135652 h 135652"/>
                  <a:gd name="connsiteX6" fmla="*/ 49443 w 144526"/>
                  <a:gd name="connsiteY6" fmla="*/ 91280 h 135652"/>
                  <a:gd name="connsiteX7" fmla="*/ 0 w 144526"/>
                  <a:gd name="connsiteY7" fmla="*/ 83673 h 135652"/>
                  <a:gd name="connsiteX8" fmla="*/ 36765 w 144526"/>
                  <a:gd name="connsiteY8" fmla="*/ 49443 h 135652"/>
                  <a:gd name="connsiteX9" fmla="*/ 27891 w 144526"/>
                  <a:gd name="connsiteY9" fmla="*/ 0 h 1356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4526" h="135652">
                    <a:moveTo>
                      <a:pt x="72263" y="22820"/>
                    </a:moveTo>
                    <a:lnTo>
                      <a:pt x="116636" y="0"/>
                    </a:lnTo>
                    <a:lnTo>
                      <a:pt x="107761" y="49443"/>
                    </a:lnTo>
                    <a:lnTo>
                      <a:pt x="144527" y="83673"/>
                    </a:lnTo>
                    <a:lnTo>
                      <a:pt x="95083" y="91280"/>
                    </a:lnTo>
                    <a:lnTo>
                      <a:pt x="72263" y="135652"/>
                    </a:lnTo>
                    <a:lnTo>
                      <a:pt x="49443" y="91280"/>
                    </a:lnTo>
                    <a:lnTo>
                      <a:pt x="0" y="83673"/>
                    </a:lnTo>
                    <a:lnTo>
                      <a:pt x="36765" y="49443"/>
                    </a:lnTo>
                    <a:lnTo>
                      <a:pt x="27891" y="0"/>
                    </a:lnTo>
                    <a:close/>
                  </a:path>
                </a:pathLst>
              </a:custGeom>
              <a:grpFill/>
              <a:ln w="1266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991BEAF-52F5-C7C3-19BD-AC33F55BDEA9}"/>
                  </a:ext>
                </a:extLst>
              </p:cNvPr>
              <p:cNvSpPr/>
              <p:nvPr/>
            </p:nvSpPr>
            <p:spPr>
              <a:xfrm>
                <a:off x="5421791" y="4968620"/>
                <a:ext cx="214823" cy="211021"/>
              </a:xfrm>
              <a:custGeom>
                <a:avLst/>
                <a:gdLst>
                  <a:gd name="connsiteX0" fmla="*/ 50711 w 143258"/>
                  <a:gd name="connsiteY0" fmla="*/ 43105 h 140723"/>
                  <a:gd name="connsiteX1" fmla="*/ 77334 w 143258"/>
                  <a:gd name="connsiteY1" fmla="*/ 0 h 140723"/>
                  <a:gd name="connsiteX2" fmla="*/ 95083 w 143258"/>
                  <a:gd name="connsiteY2" fmla="*/ 46908 h 140723"/>
                  <a:gd name="connsiteX3" fmla="*/ 143259 w 143258"/>
                  <a:gd name="connsiteY3" fmla="*/ 59586 h 140723"/>
                  <a:gd name="connsiteX4" fmla="*/ 103958 w 143258"/>
                  <a:gd name="connsiteY4" fmla="*/ 91280 h 140723"/>
                  <a:gd name="connsiteX5" fmla="*/ 106493 w 143258"/>
                  <a:gd name="connsiteY5" fmla="*/ 140723 h 140723"/>
                  <a:gd name="connsiteX6" fmla="*/ 65924 w 143258"/>
                  <a:gd name="connsiteY6" fmla="*/ 112833 h 140723"/>
                  <a:gd name="connsiteX7" fmla="*/ 19017 w 143258"/>
                  <a:gd name="connsiteY7" fmla="*/ 131849 h 140723"/>
                  <a:gd name="connsiteX8" fmla="*/ 32962 w 143258"/>
                  <a:gd name="connsiteY8" fmla="*/ 83673 h 140723"/>
                  <a:gd name="connsiteX9" fmla="*/ 0 w 143258"/>
                  <a:gd name="connsiteY9" fmla="*/ 44372 h 14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258" h="140723">
                    <a:moveTo>
                      <a:pt x="50711" y="43105"/>
                    </a:moveTo>
                    <a:lnTo>
                      <a:pt x="77334" y="0"/>
                    </a:lnTo>
                    <a:lnTo>
                      <a:pt x="95083" y="46908"/>
                    </a:lnTo>
                    <a:lnTo>
                      <a:pt x="143259" y="59586"/>
                    </a:lnTo>
                    <a:lnTo>
                      <a:pt x="103958" y="91280"/>
                    </a:lnTo>
                    <a:lnTo>
                      <a:pt x="106493" y="140723"/>
                    </a:lnTo>
                    <a:lnTo>
                      <a:pt x="65924" y="112833"/>
                    </a:lnTo>
                    <a:lnTo>
                      <a:pt x="19017" y="131849"/>
                    </a:lnTo>
                    <a:lnTo>
                      <a:pt x="32962" y="83673"/>
                    </a:lnTo>
                    <a:lnTo>
                      <a:pt x="0" y="44372"/>
                    </a:lnTo>
                    <a:close/>
                  </a:path>
                </a:pathLst>
              </a:custGeom>
              <a:grpFill/>
              <a:ln w="1266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222C8634-C958-7D01-2B35-F528E720D246}"/>
                  </a:ext>
                </a:extLst>
              </p:cNvPr>
              <p:cNvSpPr/>
              <p:nvPr/>
            </p:nvSpPr>
            <p:spPr>
              <a:xfrm>
                <a:off x="6111889" y="4280423"/>
                <a:ext cx="211021" cy="212921"/>
              </a:xfrm>
              <a:custGeom>
                <a:avLst/>
                <a:gdLst>
                  <a:gd name="connsiteX0" fmla="*/ 41837 w 140723"/>
                  <a:gd name="connsiteY0" fmla="*/ 49443 h 141990"/>
                  <a:gd name="connsiteX1" fmla="*/ 44372 w 140723"/>
                  <a:gd name="connsiteY1" fmla="*/ 0 h 141990"/>
                  <a:gd name="connsiteX2" fmla="*/ 82406 w 140723"/>
                  <a:gd name="connsiteY2" fmla="*/ 31694 h 141990"/>
                  <a:gd name="connsiteX3" fmla="*/ 130581 w 140723"/>
                  <a:gd name="connsiteY3" fmla="*/ 17749 h 141990"/>
                  <a:gd name="connsiteX4" fmla="*/ 112832 w 140723"/>
                  <a:gd name="connsiteY4" fmla="*/ 64657 h 141990"/>
                  <a:gd name="connsiteX5" fmla="*/ 140723 w 140723"/>
                  <a:gd name="connsiteY5" fmla="*/ 106493 h 141990"/>
                  <a:gd name="connsiteX6" fmla="*/ 90012 w 140723"/>
                  <a:gd name="connsiteY6" fmla="*/ 102690 h 141990"/>
                  <a:gd name="connsiteX7" fmla="*/ 59586 w 140723"/>
                  <a:gd name="connsiteY7" fmla="*/ 141991 h 141990"/>
                  <a:gd name="connsiteX8" fmla="*/ 46908 w 140723"/>
                  <a:gd name="connsiteY8" fmla="*/ 93815 h 141990"/>
                  <a:gd name="connsiteX9" fmla="*/ 0 w 140723"/>
                  <a:gd name="connsiteY9" fmla="*/ 76067 h 1419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23" h="141990">
                    <a:moveTo>
                      <a:pt x="41837" y="49443"/>
                    </a:moveTo>
                    <a:lnTo>
                      <a:pt x="44372" y="0"/>
                    </a:lnTo>
                    <a:lnTo>
                      <a:pt x="82406" y="31694"/>
                    </a:lnTo>
                    <a:lnTo>
                      <a:pt x="130581" y="17749"/>
                    </a:lnTo>
                    <a:lnTo>
                      <a:pt x="112832" y="64657"/>
                    </a:lnTo>
                    <a:lnTo>
                      <a:pt x="140723" y="106493"/>
                    </a:lnTo>
                    <a:lnTo>
                      <a:pt x="90012" y="102690"/>
                    </a:lnTo>
                    <a:lnTo>
                      <a:pt x="59586" y="141991"/>
                    </a:lnTo>
                    <a:lnTo>
                      <a:pt x="46908" y="93815"/>
                    </a:lnTo>
                    <a:lnTo>
                      <a:pt x="0" y="76067"/>
                    </a:lnTo>
                    <a:close/>
                  </a:path>
                </a:pathLst>
              </a:custGeom>
              <a:grpFill/>
              <a:ln w="1266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32185E53-7803-FA6E-BEB8-2F5B7CCBDBD0}"/>
                  </a:ext>
                </a:extLst>
              </p:cNvPr>
              <p:cNvSpPr/>
              <p:nvPr/>
            </p:nvSpPr>
            <p:spPr>
              <a:xfrm>
                <a:off x="6111889" y="2366018"/>
                <a:ext cx="211021" cy="212923"/>
              </a:xfrm>
              <a:custGeom>
                <a:avLst/>
                <a:gdLst>
                  <a:gd name="connsiteX0" fmla="*/ 41837 w 140723"/>
                  <a:gd name="connsiteY0" fmla="*/ 92548 h 141991"/>
                  <a:gd name="connsiteX1" fmla="*/ 0 w 140723"/>
                  <a:gd name="connsiteY1" fmla="*/ 65925 h 141991"/>
                  <a:gd name="connsiteX2" fmla="*/ 46908 w 140723"/>
                  <a:gd name="connsiteY2" fmla="*/ 48176 h 141991"/>
                  <a:gd name="connsiteX3" fmla="*/ 59586 w 140723"/>
                  <a:gd name="connsiteY3" fmla="*/ 0 h 141991"/>
                  <a:gd name="connsiteX4" fmla="*/ 90012 w 140723"/>
                  <a:gd name="connsiteY4" fmla="*/ 39301 h 141991"/>
                  <a:gd name="connsiteX5" fmla="*/ 140723 w 140723"/>
                  <a:gd name="connsiteY5" fmla="*/ 35498 h 141991"/>
                  <a:gd name="connsiteX6" fmla="*/ 112832 w 140723"/>
                  <a:gd name="connsiteY6" fmla="*/ 77335 h 141991"/>
                  <a:gd name="connsiteX7" fmla="*/ 130581 w 140723"/>
                  <a:gd name="connsiteY7" fmla="*/ 124242 h 141991"/>
                  <a:gd name="connsiteX8" fmla="*/ 82406 w 140723"/>
                  <a:gd name="connsiteY8" fmla="*/ 110297 h 141991"/>
                  <a:gd name="connsiteX9" fmla="*/ 44372 w 140723"/>
                  <a:gd name="connsiteY9" fmla="*/ 141991 h 14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0723" h="141991">
                    <a:moveTo>
                      <a:pt x="41837" y="92548"/>
                    </a:moveTo>
                    <a:lnTo>
                      <a:pt x="0" y="65925"/>
                    </a:lnTo>
                    <a:lnTo>
                      <a:pt x="46908" y="48176"/>
                    </a:lnTo>
                    <a:lnTo>
                      <a:pt x="59586" y="0"/>
                    </a:lnTo>
                    <a:lnTo>
                      <a:pt x="90012" y="39301"/>
                    </a:lnTo>
                    <a:lnTo>
                      <a:pt x="140723" y="35498"/>
                    </a:lnTo>
                    <a:lnTo>
                      <a:pt x="112832" y="77335"/>
                    </a:lnTo>
                    <a:lnTo>
                      <a:pt x="130581" y="124242"/>
                    </a:lnTo>
                    <a:lnTo>
                      <a:pt x="82406" y="110297"/>
                    </a:lnTo>
                    <a:lnTo>
                      <a:pt x="44372" y="141991"/>
                    </a:lnTo>
                    <a:close/>
                  </a:path>
                </a:pathLst>
              </a:custGeom>
              <a:grpFill/>
              <a:ln w="12668"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CC012C36-4076-62B6-DBD1-5EF60BAF4158}"/>
                  </a:ext>
                </a:extLst>
              </p:cNvPr>
              <p:cNvSpPr/>
              <p:nvPr/>
            </p:nvSpPr>
            <p:spPr>
              <a:xfrm>
                <a:off x="5421791" y="1679721"/>
                <a:ext cx="214823" cy="211021"/>
              </a:xfrm>
              <a:custGeom>
                <a:avLst/>
                <a:gdLst>
                  <a:gd name="connsiteX0" fmla="*/ 50711 w 143258"/>
                  <a:gd name="connsiteY0" fmla="*/ 97619 h 140723"/>
                  <a:gd name="connsiteX1" fmla="*/ 0 w 143258"/>
                  <a:gd name="connsiteY1" fmla="*/ 96351 h 140723"/>
                  <a:gd name="connsiteX2" fmla="*/ 32962 w 143258"/>
                  <a:gd name="connsiteY2" fmla="*/ 57050 h 140723"/>
                  <a:gd name="connsiteX3" fmla="*/ 19017 w 143258"/>
                  <a:gd name="connsiteY3" fmla="*/ 8874 h 140723"/>
                  <a:gd name="connsiteX4" fmla="*/ 65924 w 143258"/>
                  <a:gd name="connsiteY4" fmla="*/ 27891 h 140723"/>
                  <a:gd name="connsiteX5" fmla="*/ 106493 w 143258"/>
                  <a:gd name="connsiteY5" fmla="*/ 0 h 140723"/>
                  <a:gd name="connsiteX6" fmla="*/ 103958 w 143258"/>
                  <a:gd name="connsiteY6" fmla="*/ 49443 h 140723"/>
                  <a:gd name="connsiteX7" fmla="*/ 143259 w 143258"/>
                  <a:gd name="connsiteY7" fmla="*/ 81138 h 140723"/>
                  <a:gd name="connsiteX8" fmla="*/ 95083 w 143258"/>
                  <a:gd name="connsiteY8" fmla="*/ 93815 h 140723"/>
                  <a:gd name="connsiteX9" fmla="*/ 77334 w 143258"/>
                  <a:gd name="connsiteY9" fmla="*/ 140723 h 140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3258" h="140723">
                    <a:moveTo>
                      <a:pt x="50711" y="97619"/>
                    </a:moveTo>
                    <a:lnTo>
                      <a:pt x="0" y="96351"/>
                    </a:lnTo>
                    <a:lnTo>
                      <a:pt x="32962" y="57050"/>
                    </a:lnTo>
                    <a:lnTo>
                      <a:pt x="19017" y="8874"/>
                    </a:lnTo>
                    <a:lnTo>
                      <a:pt x="65924" y="27891"/>
                    </a:lnTo>
                    <a:lnTo>
                      <a:pt x="106493" y="0"/>
                    </a:lnTo>
                    <a:lnTo>
                      <a:pt x="103958" y="49443"/>
                    </a:lnTo>
                    <a:lnTo>
                      <a:pt x="143259" y="81138"/>
                    </a:lnTo>
                    <a:lnTo>
                      <a:pt x="95083" y="93815"/>
                    </a:lnTo>
                    <a:lnTo>
                      <a:pt x="77334" y="140723"/>
                    </a:lnTo>
                    <a:close/>
                  </a:path>
                </a:pathLst>
              </a:custGeom>
              <a:grpFill/>
              <a:ln w="12668" cap="flat">
                <a:noFill/>
                <a:prstDash val="solid"/>
                <a:miter/>
              </a:ln>
            </p:spPr>
            <p:txBody>
              <a:bodyPr rtlCol="0" anchor="ctr"/>
              <a:lstStyle/>
              <a:p>
                <a:endParaRPr lang="en-US"/>
              </a:p>
            </p:txBody>
          </p:sp>
        </p:grpSp>
        <p:grpSp>
          <p:nvGrpSpPr>
            <p:cNvPr id="4328" name="Group 4327">
              <a:extLst>
                <a:ext uri="{FF2B5EF4-FFF2-40B4-BE49-F238E27FC236}">
                  <a16:creationId xmlns:a16="http://schemas.microsoft.com/office/drawing/2014/main" id="{96F57228-CEBA-ABB3-E45C-B01FEC333744}"/>
                </a:ext>
              </a:extLst>
            </p:cNvPr>
            <p:cNvGrpSpPr/>
            <p:nvPr/>
          </p:nvGrpSpPr>
          <p:grpSpPr>
            <a:xfrm>
              <a:off x="3121463" y="1478206"/>
              <a:ext cx="2901074" cy="3902952"/>
              <a:chOff x="3121463" y="1478206"/>
              <a:chExt cx="2901074" cy="3902952"/>
            </a:xfrm>
            <a:solidFill>
              <a:srgbClr val="D30918"/>
            </a:solidFill>
          </p:grpSpPr>
          <p:sp>
            <p:nvSpPr>
              <p:cNvPr id="15" name="Freeform: Shape 14">
                <a:extLst>
                  <a:ext uri="{FF2B5EF4-FFF2-40B4-BE49-F238E27FC236}">
                    <a16:creationId xmlns:a16="http://schemas.microsoft.com/office/drawing/2014/main" id="{0662275A-7EC6-EDC2-B0AA-968C98BF3348}"/>
                  </a:ext>
                </a:extLst>
              </p:cNvPr>
              <p:cNvSpPr/>
              <p:nvPr/>
            </p:nvSpPr>
            <p:spPr>
              <a:xfrm>
                <a:off x="3965551" y="1478206"/>
                <a:ext cx="207219" cy="214823"/>
              </a:xfrm>
              <a:custGeom>
                <a:avLst/>
                <a:gdLst>
                  <a:gd name="connsiteX0" fmla="*/ 84941 w 138187"/>
                  <a:gd name="connsiteY0" fmla="*/ 109029 h 143258"/>
                  <a:gd name="connsiteX1" fmla="*/ 48175 w 138187"/>
                  <a:gd name="connsiteY1" fmla="*/ 143259 h 143258"/>
                  <a:gd name="connsiteX2" fmla="*/ 43104 w 138187"/>
                  <a:gd name="connsiteY2" fmla="*/ 93816 h 143258"/>
                  <a:gd name="connsiteX3" fmla="*/ 0 w 138187"/>
                  <a:gd name="connsiteY3" fmla="*/ 68460 h 143258"/>
                  <a:gd name="connsiteX4" fmla="*/ 45640 w 138187"/>
                  <a:gd name="connsiteY4" fmla="*/ 49443 h 143258"/>
                  <a:gd name="connsiteX5" fmla="*/ 55782 w 138187"/>
                  <a:gd name="connsiteY5" fmla="*/ 0 h 143258"/>
                  <a:gd name="connsiteX6" fmla="*/ 88744 w 138187"/>
                  <a:gd name="connsiteY6" fmla="*/ 38033 h 143258"/>
                  <a:gd name="connsiteX7" fmla="*/ 138188 w 138187"/>
                  <a:gd name="connsiteY7" fmla="*/ 31694 h 143258"/>
                  <a:gd name="connsiteX8" fmla="*/ 112832 w 138187"/>
                  <a:gd name="connsiteY8" fmla="*/ 74799 h 143258"/>
                  <a:gd name="connsiteX9" fmla="*/ 134384 w 138187"/>
                  <a:gd name="connsiteY9" fmla="*/ 120439 h 1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87" h="143258">
                    <a:moveTo>
                      <a:pt x="84941" y="109029"/>
                    </a:moveTo>
                    <a:lnTo>
                      <a:pt x="48175" y="143259"/>
                    </a:lnTo>
                    <a:lnTo>
                      <a:pt x="43104" y="93816"/>
                    </a:lnTo>
                    <a:lnTo>
                      <a:pt x="0" y="68460"/>
                    </a:lnTo>
                    <a:lnTo>
                      <a:pt x="45640" y="49443"/>
                    </a:lnTo>
                    <a:lnTo>
                      <a:pt x="55782" y="0"/>
                    </a:lnTo>
                    <a:lnTo>
                      <a:pt x="88744" y="38033"/>
                    </a:lnTo>
                    <a:lnTo>
                      <a:pt x="138188" y="31694"/>
                    </a:lnTo>
                    <a:lnTo>
                      <a:pt x="112832" y="74799"/>
                    </a:lnTo>
                    <a:lnTo>
                      <a:pt x="134384" y="120439"/>
                    </a:lnTo>
                    <a:close/>
                  </a:path>
                </a:pathLst>
              </a:custGeom>
              <a:grpFill/>
              <a:ln w="12668"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12112187-5689-3975-C7AA-434849C4ABE0}"/>
                  </a:ext>
                </a:extLst>
              </p:cNvPr>
              <p:cNvSpPr/>
              <p:nvPr/>
            </p:nvSpPr>
            <p:spPr>
              <a:xfrm>
                <a:off x="3121463" y="1980095"/>
                <a:ext cx="212923" cy="212923"/>
              </a:xfrm>
              <a:custGeom>
                <a:avLst/>
                <a:gdLst>
                  <a:gd name="connsiteX0" fmla="*/ 95083 w 141991"/>
                  <a:gd name="connsiteY0" fmla="*/ 93815 h 141991"/>
                  <a:gd name="connsiteX1" fmla="*/ 79870 w 141991"/>
                  <a:gd name="connsiteY1" fmla="*/ 141991 h 141991"/>
                  <a:gd name="connsiteX2" fmla="*/ 50711 w 141991"/>
                  <a:gd name="connsiteY2" fmla="*/ 101422 h 141991"/>
                  <a:gd name="connsiteX3" fmla="*/ 0 w 141991"/>
                  <a:gd name="connsiteY3" fmla="*/ 101422 h 141991"/>
                  <a:gd name="connsiteX4" fmla="*/ 30427 w 141991"/>
                  <a:gd name="connsiteY4" fmla="*/ 60853 h 141991"/>
                  <a:gd name="connsiteX5" fmla="*/ 13946 w 141991"/>
                  <a:gd name="connsiteY5" fmla="*/ 13945 h 141991"/>
                  <a:gd name="connsiteX6" fmla="*/ 62121 w 141991"/>
                  <a:gd name="connsiteY6" fmla="*/ 30427 h 141991"/>
                  <a:gd name="connsiteX7" fmla="*/ 102690 w 141991"/>
                  <a:gd name="connsiteY7" fmla="*/ 0 h 141991"/>
                  <a:gd name="connsiteX8" fmla="*/ 101422 w 141991"/>
                  <a:gd name="connsiteY8" fmla="*/ 49443 h 141991"/>
                  <a:gd name="connsiteX9" fmla="*/ 141991 w 141991"/>
                  <a:gd name="connsiteY9" fmla="*/ 78602 h 14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91" h="141991">
                    <a:moveTo>
                      <a:pt x="95083" y="93815"/>
                    </a:moveTo>
                    <a:lnTo>
                      <a:pt x="79870" y="141991"/>
                    </a:lnTo>
                    <a:lnTo>
                      <a:pt x="50711" y="101422"/>
                    </a:lnTo>
                    <a:lnTo>
                      <a:pt x="0" y="101422"/>
                    </a:lnTo>
                    <a:lnTo>
                      <a:pt x="30427" y="60853"/>
                    </a:lnTo>
                    <a:lnTo>
                      <a:pt x="13946" y="13945"/>
                    </a:lnTo>
                    <a:lnTo>
                      <a:pt x="62121" y="30427"/>
                    </a:lnTo>
                    <a:lnTo>
                      <a:pt x="102690" y="0"/>
                    </a:lnTo>
                    <a:lnTo>
                      <a:pt x="101422" y="49443"/>
                    </a:lnTo>
                    <a:lnTo>
                      <a:pt x="141991" y="78602"/>
                    </a:lnTo>
                    <a:close/>
                  </a:path>
                </a:pathLst>
              </a:custGeom>
              <a:grpFill/>
              <a:ln w="1266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55E8F4E8-2EEB-9449-045D-21B6C5E6801E}"/>
                  </a:ext>
                </a:extLst>
              </p:cNvPr>
              <p:cNvSpPr/>
              <p:nvPr/>
            </p:nvSpPr>
            <p:spPr>
              <a:xfrm>
                <a:off x="3121463" y="4666345"/>
                <a:ext cx="212923" cy="212923"/>
              </a:xfrm>
              <a:custGeom>
                <a:avLst/>
                <a:gdLst>
                  <a:gd name="connsiteX0" fmla="*/ 95083 w 141991"/>
                  <a:gd name="connsiteY0" fmla="*/ 48176 h 141991"/>
                  <a:gd name="connsiteX1" fmla="*/ 141991 w 141991"/>
                  <a:gd name="connsiteY1" fmla="*/ 63389 h 141991"/>
                  <a:gd name="connsiteX2" fmla="*/ 101422 w 141991"/>
                  <a:gd name="connsiteY2" fmla="*/ 91280 h 141991"/>
                  <a:gd name="connsiteX3" fmla="*/ 102690 w 141991"/>
                  <a:gd name="connsiteY3" fmla="*/ 141991 h 141991"/>
                  <a:gd name="connsiteX4" fmla="*/ 62121 w 141991"/>
                  <a:gd name="connsiteY4" fmla="*/ 111565 h 141991"/>
                  <a:gd name="connsiteX5" fmla="*/ 13946 w 141991"/>
                  <a:gd name="connsiteY5" fmla="*/ 128046 h 141991"/>
                  <a:gd name="connsiteX6" fmla="*/ 30427 w 141991"/>
                  <a:gd name="connsiteY6" fmla="*/ 81138 h 141991"/>
                  <a:gd name="connsiteX7" fmla="*/ 0 w 141991"/>
                  <a:gd name="connsiteY7" fmla="*/ 40569 h 141991"/>
                  <a:gd name="connsiteX8" fmla="*/ 50711 w 141991"/>
                  <a:gd name="connsiteY8" fmla="*/ 40569 h 141991"/>
                  <a:gd name="connsiteX9" fmla="*/ 79870 w 141991"/>
                  <a:gd name="connsiteY9" fmla="*/ 0 h 14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91" h="141991">
                    <a:moveTo>
                      <a:pt x="95083" y="48176"/>
                    </a:moveTo>
                    <a:lnTo>
                      <a:pt x="141991" y="63389"/>
                    </a:lnTo>
                    <a:lnTo>
                      <a:pt x="101422" y="91280"/>
                    </a:lnTo>
                    <a:lnTo>
                      <a:pt x="102690" y="141991"/>
                    </a:lnTo>
                    <a:lnTo>
                      <a:pt x="62121" y="111565"/>
                    </a:lnTo>
                    <a:lnTo>
                      <a:pt x="13946" y="128046"/>
                    </a:lnTo>
                    <a:lnTo>
                      <a:pt x="30427" y="81138"/>
                    </a:lnTo>
                    <a:lnTo>
                      <a:pt x="0" y="40569"/>
                    </a:lnTo>
                    <a:lnTo>
                      <a:pt x="50711" y="40569"/>
                    </a:lnTo>
                    <a:lnTo>
                      <a:pt x="79870" y="0"/>
                    </a:lnTo>
                    <a:close/>
                  </a:path>
                </a:pathLst>
              </a:custGeom>
              <a:grpFill/>
              <a:ln w="1266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4D813BB-72EE-D238-CBEF-3A8C5F248697}"/>
                  </a:ext>
                </a:extLst>
              </p:cNvPr>
              <p:cNvSpPr/>
              <p:nvPr/>
            </p:nvSpPr>
            <p:spPr>
              <a:xfrm>
                <a:off x="3965551" y="5166335"/>
                <a:ext cx="207219" cy="214823"/>
              </a:xfrm>
              <a:custGeom>
                <a:avLst/>
                <a:gdLst>
                  <a:gd name="connsiteX0" fmla="*/ 84941 w 138187"/>
                  <a:gd name="connsiteY0" fmla="*/ 34230 h 143258"/>
                  <a:gd name="connsiteX1" fmla="*/ 134384 w 138187"/>
                  <a:gd name="connsiteY1" fmla="*/ 22820 h 143258"/>
                  <a:gd name="connsiteX2" fmla="*/ 112832 w 138187"/>
                  <a:gd name="connsiteY2" fmla="*/ 68460 h 143258"/>
                  <a:gd name="connsiteX3" fmla="*/ 138188 w 138187"/>
                  <a:gd name="connsiteY3" fmla="*/ 111564 h 143258"/>
                  <a:gd name="connsiteX4" fmla="*/ 88744 w 138187"/>
                  <a:gd name="connsiteY4" fmla="*/ 105225 h 143258"/>
                  <a:gd name="connsiteX5" fmla="*/ 55782 w 138187"/>
                  <a:gd name="connsiteY5" fmla="*/ 143259 h 143258"/>
                  <a:gd name="connsiteX6" fmla="*/ 45640 w 138187"/>
                  <a:gd name="connsiteY6" fmla="*/ 93815 h 143258"/>
                  <a:gd name="connsiteX7" fmla="*/ 0 w 138187"/>
                  <a:gd name="connsiteY7" fmla="*/ 74799 h 143258"/>
                  <a:gd name="connsiteX8" fmla="*/ 43104 w 138187"/>
                  <a:gd name="connsiteY8" fmla="*/ 49443 h 143258"/>
                  <a:gd name="connsiteX9" fmla="*/ 48175 w 138187"/>
                  <a:gd name="connsiteY9" fmla="*/ 0 h 1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87" h="143258">
                    <a:moveTo>
                      <a:pt x="84941" y="34230"/>
                    </a:moveTo>
                    <a:lnTo>
                      <a:pt x="134384" y="22820"/>
                    </a:lnTo>
                    <a:lnTo>
                      <a:pt x="112832" y="68460"/>
                    </a:lnTo>
                    <a:lnTo>
                      <a:pt x="138188" y="111564"/>
                    </a:lnTo>
                    <a:lnTo>
                      <a:pt x="88744" y="105225"/>
                    </a:lnTo>
                    <a:lnTo>
                      <a:pt x="55782" y="143259"/>
                    </a:lnTo>
                    <a:lnTo>
                      <a:pt x="45640" y="93815"/>
                    </a:lnTo>
                    <a:lnTo>
                      <a:pt x="0" y="74799"/>
                    </a:lnTo>
                    <a:lnTo>
                      <a:pt x="43104" y="49443"/>
                    </a:lnTo>
                    <a:lnTo>
                      <a:pt x="48175" y="0"/>
                    </a:lnTo>
                    <a:close/>
                  </a:path>
                </a:pathLst>
              </a:custGeom>
              <a:grpFill/>
              <a:ln w="1266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EA75A39A-BB78-AFF2-3CC1-A7AB35AAFD95}"/>
                  </a:ext>
                </a:extLst>
              </p:cNvPr>
              <p:cNvSpPr/>
              <p:nvPr/>
            </p:nvSpPr>
            <p:spPr>
              <a:xfrm>
                <a:off x="4971231" y="5166335"/>
                <a:ext cx="207219" cy="214823"/>
              </a:xfrm>
              <a:custGeom>
                <a:avLst/>
                <a:gdLst>
                  <a:gd name="connsiteX0" fmla="*/ 53247 w 138187"/>
                  <a:gd name="connsiteY0" fmla="*/ 34230 h 143258"/>
                  <a:gd name="connsiteX1" fmla="*/ 90012 w 138187"/>
                  <a:gd name="connsiteY1" fmla="*/ 0 h 143258"/>
                  <a:gd name="connsiteX2" fmla="*/ 95083 w 138187"/>
                  <a:gd name="connsiteY2" fmla="*/ 49443 h 143258"/>
                  <a:gd name="connsiteX3" fmla="*/ 138188 w 138187"/>
                  <a:gd name="connsiteY3" fmla="*/ 74799 h 143258"/>
                  <a:gd name="connsiteX4" fmla="*/ 92548 w 138187"/>
                  <a:gd name="connsiteY4" fmla="*/ 93815 h 143258"/>
                  <a:gd name="connsiteX5" fmla="*/ 82406 w 138187"/>
                  <a:gd name="connsiteY5" fmla="*/ 143259 h 143258"/>
                  <a:gd name="connsiteX6" fmla="*/ 49443 w 138187"/>
                  <a:gd name="connsiteY6" fmla="*/ 105225 h 143258"/>
                  <a:gd name="connsiteX7" fmla="*/ 0 w 138187"/>
                  <a:gd name="connsiteY7" fmla="*/ 111564 h 143258"/>
                  <a:gd name="connsiteX8" fmla="*/ 25356 w 138187"/>
                  <a:gd name="connsiteY8" fmla="*/ 68460 h 143258"/>
                  <a:gd name="connsiteX9" fmla="*/ 3803 w 138187"/>
                  <a:gd name="connsiteY9" fmla="*/ 22820 h 1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87" h="143258">
                    <a:moveTo>
                      <a:pt x="53247" y="34230"/>
                    </a:moveTo>
                    <a:lnTo>
                      <a:pt x="90012" y="0"/>
                    </a:lnTo>
                    <a:lnTo>
                      <a:pt x="95083" y="49443"/>
                    </a:lnTo>
                    <a:lnTo>
                      <a:pt x="138188" y="74799"/>
                    </a:lnTo>
                    <a:lnTo>
                      <a:pt x="92548" y="93815"/>
                    </a:lnTo>
                    <a:lnTo>
                      <a:pt x="82406" y="143259"/>
                    </a:lnTo>
                    <a:lnTo>
                      <a:pt x="49443" y="105225"/>
                    </a:lnTo>
                    <a:lnTo>
                      <a:pt x="0" y="111564"/>
                    </a:lnTo>
                    <a:lnTo>
                      <a:pt x="25356" y="68460"/>
                    </a:lnTo>
                    <a:lnTo>
                      <a:pt x="3803" y="22820"/>
                    </a:lnTo>
                    <a:close/>
                  </a:path>
                </a:pathLst>
              </a:custGeom>
              <a:grpFill/>
              <a:ln w="1266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BB180915-CB01-6691-A79F-AEACF1A31A41}"/>
                  </a:ext>
                </a:extLst>
              </p:cNvPr>
              <p:cNvSpPr/>
              <p:nvPr/>
            </p:nvSpPr>
            <p:spPr>
              <a:xfrm>
                <a:off x="5809616" y="4666345"/>
                <a:ext cx="212921" cy="212923"/>
              </a:xfrm>
              <a:custGeom>
                <a:avLst/>
                <a:gdLst>
                  <a:gd name="connsiteX0" fmla="*/ 46908 w 141990"/>
                  <a:gd name="connsiteY0" fmla="*/ 48176 h 141991"/>
                  <a:gd name="connsiteX1" fmla="*/ 62121 w 141990"/>
                  <a:gd name="connsiteY1" fmla="*/ 0 h 141991"/>
                  <a:gd name="connsiteX2" fmla="*/ 91280 w 141990"/>
                  <a:gd name="connsiteY2" fmla="*/ 40569 h 141991"/>
                  <a:gd name="connsiteX3" fmla="*/ 141991 w 141990"/>
                  <a:gd name="connsiteY3" fmla="*/ 40569 h 141991"/>
                  <a:gd name="connsiteX4" fmla="*/ 111564 w 141990"/>
                  <a:gd name="connsiteY4" fmla="*/ 81138 h 141991"/>
                  <a:gd name="connsiteX5" fmla="*/ 128046 w 141990"/>
                  <a:gd name="connsiteY5" fmla="*/ 128046 h 141991"/>
                  <a:gd name="connsiteX6" fmla="*/ 79870 w 141990"/>
                  <a:gd name="connsiteY6" fmla="*/ 111565 h 141991"/>
                  <a:gd name="connsiteX7" fmla="*/ 39301 w 141990"/>
                  <a:gd name="connsiteY7" fmla="*/ 141991 h 141991"/>
                  <a:gd name="connsiteX8" fmla="*/ 40569 w 141990"/>
                  <a:gd name="connsiteY8" fmla="*/ 91280 h 141991"/>
                  <a:gd name="connsiteX9" fmla="*/ 0 w 141990"/>
                  <a:gd name="connsiteY9" fmla="*/ 63389 h 14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90" h="141991">
                    <a:moveTo>
                      <a:pt x="46908" y="48176"/>
                    </a:moveTo>
                    <a:lnTo>
                      <a:pt x="62121" y="0"/>
                    </a:lnTo>
                    <a:lnTo>
                      <a:pt x="91280" y="40569"/>
                    </a:lnTo>
                    <a:lnTo>
                      <a:pt x="141991" y="40569"/>
                    </a:lnTo>
                    <a:lnTo>
                      <a:pt x="111564" y="81138"/>
                    </a:lnTo>
                    <a:lnTo>
                      <a:pt x="128046" y="128046"/>
                    </a:lnTo>
                    <a:lnTo>
                      <a:pt x="79870" y="111565"/>
                    </a:lnTo>
                    <a:lnTo>
                      <a:pt x="39301" y="141991"/>
                    </a:lnTo>
                    <a:lnTo>
                      <a:pt x="40569" y="91280"/>
                    </a:lnTo>
                    <a:lnTo>
                      <a:pt x="0" y="63389"/>
                    </a:lnTo>
                    <a:close/>
                  </a:path>
                </a:pathLst>
              </a:custGeom>
              <a:grpFill/>
              <a:ln w="1266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5B5A20A-12F3-2EAF-BCC6-05D4F1D08D15}"/>
                  </a:ext>
                </a:extLst>
              </p:cNvPr>
              <p:cNvSpPr/>
              <p:nvPr/>
            </p:nvSpPr>
            <p:spPr>
              <a:xfrm>
                <a:off x="5809616" y="1980095"/>
                <a:ext cx="212921" cy="212923"/>
              </a:xfrm>
              <a:custGeom>
                <a:avLst/>
                <a:gdLst>
                  <a:gd name="connsiteX0" fmla="*/ 46908 w 141990"/>
                  <a:gd name="connsiteY0" fmla="*/ 93815 h 141991"/>
                  <a:gd name="connsiteX1" fmla="*/ 0 w 141990"/>
                  <a:gd name="connsiteY1" fmla="*/ 78602 h 141991"/>
                  <a:gd name="connsiteX2" fmla="*/ 40569 w 141990"/>
                  <a:gd name="connsiteY2" fmla="*/ 49443 h 141991"/>
                  <a:gd name="connsiteX3" fmla="*/ 39301 w 141990"/>
                  <a:gd name="connsiteY3" fmla="*/ 0 h 141991"/>
                  <a:gd name="connsiteX4" fmla="*/ 79870 w 141990"/>
                  <a:gd name="connsiteY4" fmla="*/ 30427 h 141991"/>
                  <a:gd name="connsiteX5" fmla="*/ 128046 w 141990"/>
                  <a:gd name="connsiteY5" fmla="*/ 13945 h 141991"/>
                  <a:gd name="connsiteX6" fmla="*/ 111564 w 141990"/>
                  <a:gd name="connsiteY6" fmla="*/ 60853 h 141991"/>
                  <a:gd name="connsiteX7" fmla="*/ 141991 w 141990"/>
                  <a:gd name="connsiteY7" fmla="*/ 101422 h 141991"/>
                  <a:gd name="connsiteX8" fmla="*/ 91280 w 141990"/>
                  <a:gd name="connsiteY8" fmla="*/ 101422 h 141991"/>
                  <a:gd name="connsiteX9" fmla="*/ 62121 w 141990"/>
                  <a:gd name="connsiteY9" fmla="*/ 141991 h 141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41990" h="141991">
                    <a:moveTo>
                      <a:pt x="46908" y="93815"/>
                    </a:moveTo>
                    <a:lnTo>
                      <a:pt x="0" y="78602"/>
                    </a:lnTo>
                    <a:lnTo>
                      <a:pt x="40569" y="49443"/>
                    </a:lnTo>
                    <a:lnTo>
                      <a:pt x="39301" y="0"/>
                    </a:lnTo>
                    <a:lnTo>
                      <a:pt x="79870" y="30427"/>
                    </a:lnTo>
                    <a:lnTo>
                      <a:pt x="128046" y="13945"/>
                    </a:lnTo>
                    <a:lnTo>
                      <a:pt x="111564" y="60853"/>
                    </a:lnTo>
                    <a:lnTo>
                      <a:pt x="141991" y="101422"/>
                    </a:lnTo>
                    <a:lnTo>
                      <a:pt x="91280" y="101422"/>
                    </a:lnTo>
                    <a:lnTo>
                      <a:pt x="62121" y="141991"/>
                    </a:lnTo>
                    <a:close/>
                  </a:path>
                </a:pathLst>
              </a:custGeom>
              <a:grpFill/>
              <a:ln w="1266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E5275F01-BDAE-CA0F-E28C-96252EC49F98}"/>
                  </a:ext>
                </a:extLst>
              </p:cNvPr>
              <p:cNvSpPr/>
              <p:nvPr/>
            </p:nvSpPr>
            <p:spPr>
              <a:xfrm>
                <a:off x="4971231" y="1478206"/>
                <a:ext cx="207219" cy="214823"/>
              </a:xfrm>
              <a:custGeom>
                <a:avLst/>
                <a:gdLst>
                  <a:gd name="connsiteX0" fmla="*/ 53247 w 138187"/>
                  <a:gd name="connsiteY0" fmla="*/ 109029 h 143258"/>
                  <a:gd name="connsiteX1" fmla="*/ 3803 w 138187"/>
                  <a:gd name="connsiteY1" fmla="*/ 120439 h 143258"/>
                  <a:gd name="connsiteX2" fmla="*/ 25356 w 138187"/>
                  <a:gd name="connsiteY2" fmla="*/ 74799 h 143258"/>
                  <a:gd name="connsiteX3" fmla="*/ 0 w 138187"/>
                  <a:gd name="connsiteY3" fmla="*/ 31694 h 143258"/>
                  <a:gd name="connsiteX4" fmla="*/ 49443 w 138187"/>
                  <a:gd name="connsiteY4" fmla="*/ 38033 h 143258"/>
                  <a:gd name="connsiteX5" fmla="*/ 82406 w 138187"/>
                  <a:gd name="connsiteY5" fmla="*/ 0 h 143258"/>
                  <a:gd name="connsiteX6" fmla="*/ 92548 w 138187"/>
                  <a:gd name="connsiteY6" fmla="*/ 49443 h 143258"/>
                  <a:gd name="connsiteX7" fmla="*/ 138188 w 138187"/>
                  <a:gd name="connsiteY7" fmla="*/ 68460 h 143258"/>
                  <a:gd name="connsiteX8" fmla="*/ 95083 w 138187"/>
                  <a:gd name="connsiteY8" fmla="*/ 93816 h 143258"/>
                  <a:gd name="connsiteX9" fmla="*/ 90012 w 138187"/>
                  <a:gd name="connsiteY9" fmla="*/ 143259 h 143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38187" h="143258">
                    <a:moveTo>
                      <a:pt x="53247" y="109029"/>
                    </a:moveTo>
                    <a:lnTo>
                      <a:pt x="3803" y="120439"/>
                    </a:lnTo>
                    <a:lnTo>
                      <a:pt x="25356" y="74799"/>
                    </a:lnTo>
                    <a:lnTo>
                      <a:pt x="0" y="31694"/>
                    </a:lnTo>
                    <a:lnTo>
                      <a:pt x="49443" y="38033"/>
                    </a:lnTo>
                    <a:lnTo>
                      <a:pt x="82406" y="0"/>
                    </a:lnTo>
                    <a:lnTo>
                      <a:pt x="92548" y="49443"/>
                    </a:lnTo>
                    <a:lnTo>
                      <a:pt x="138188" y="68460"/>
                    </a:lnTo>
                    <a:lnTo>
                      <a:pt x="95083" y="93816"/>
                    </a:lnTo>
                    <a:lnTo>
                      <a:pt x="90012" y="143259"/>
                    </a:lnTo>
                    <a:close/>
                  </a:path>
                </a:pathLst>
              </a:custGeom>
              <a:grpFill/>
              <a:ln w="12668" cap="flat">
                <a:noFill/>
                <a:prstDash val="solid"/>
                <a:miter/>
              </a:ln>
            </p:spPr>
            <p:txBody>
              <a:bodyPr rtlCol="0" anchor="ctr"/>
              <a:lstStyle/>
              <a:p>
                <a:endParaRPr lang="en-US"/>
              </a:p>
            </p:txBody>
          </p:sp>
        </p:grpSp>
        <p:sp>
          <p:nvSpPr>
            <p:cNvPr id="39" name="Freeform: Shape 38">
              <a:extLst>
                <a:ext uri="{FF2B5EF4-FFF2-40B4-BE49-F238E27FC236}">
                  <a16:creationId xmlns:a16="http://schemas.microsoft.com/office/drawing/2014/main" id="{BB645687-4FB3-BEEB-25F1-335B52FA8FBB}"/>
                </a:ext>
              </a:extLst>
            </p:cNvPr>
            <p:cNvSpPr/>
            <p:nvPr/>
          </p:nvSpPr>
          <p:spPr>
            <a:xfrm>
              <a:off x="2440870" y="1297601"/>
              <a:ext cx="4262261" cy="4262259"/>
            </a:xfrm>
            <a:custGeom>
              <a:avLst/>
              <a:gdLst>
                <a:gd name="connsiteX0" fmla="*/ 2842358 w 2842357"/>
                <a:gd name="connsiteY0" fmla="*/ 1421179 h 2842357"/>
                <a:gd name="connsiteX1" fmla="*/ 1421179 w 2842357"/>
                <a:gd name="connsiteY1" fmla="*/ 2842357 h 2842357"/>
                <a:gd name="connsiteX2" fmla="*/ 0 w 2842357"/>
                <a:gd name="connsiteY2" fmla="*/ 1421179 h 2842357"/>
                <a:gd name="connsiteX3" fmla="*/ 1421179 w 2842357"/>
                <a:gd name="connsiteY3" fmla="*/ 0 h 2842357"/>
                <a:gd name="connsiteX4" fmla="*/ 2842358 w 2842357"/>
                <a:gd name="connsiteY4" fmla="*/ 1421179 h 28423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42357" h="2842357">
                  <a:moveTo>
                    <a:pt x="2842358" y="1421179"/>
                  </a:moveTo>
                  <a:cubicBezTo>
                    <a:pt x="2842358" y="2206074"/>
                    <a:pt x="2206074" y="2842357"/>
                    <a:pt x="1421179" y="2842357"/>
                  </a:cubicBezTo>
                  <a:cubicBezTo>
                    <a:pt x="636283" y="2842357"/>
                    <a:pt x="0" y="2206074"/>
                    <a:pt x="0" y="1421179"/>
                  </a:cubicBezTo>
                  <a:cubicBezTo>
                    <a:pt x="0" y="636283"/>
                    <a:pt x="636283" y="0"/>
                    <a:pt x="1421179" y="0"/>
                  </a:cubicBezTo>
                  <a:cubicBezTo>
                    <a:pt x="2206074" y="0"/>
                    <a:pt x="2842358" y="636283"/>
                    <a:pt x="2842358" y="1421179"/>
                  </a:cubicBezTo>
                  <a:close/>
                </a:path>
              </a:pathLst>
            </a:custGeom>
            <a:noFill/>
            <a:ln w="38005" cap="flat">
              <a:solidFill>
                <a:srgbClr val="D30918"/>
              </a:solid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C9511A5D-6D7B-EB72-A4DC-DC522E80D3A0}"/>
                </a:ext>
              </a:extLst>
            </p:cNvPr>
            <p:cNvSpPr/>
            <p:nvPr/>
          </p:nvSpPr>
          <p:spPr>
            <a:xfrm>
              <a:off x="3030210" y="1886941"/>
              <a:ext cx="3083580" cy="3083579"/>
            </a:xfrm>
            <a:custGeom>
              <a:avLst/>
              <a:gdLst>
                <a:gd name="connsiteX0" fmla="*/ 2056335 w 2056335"/>
                <a:gd name="connsiteY0" fmla="*/ 1028168 h 2056335"/>
                <a:gd name="connsiteX1" fmla="*/ 1028168 w 2056335"/>
                <a:gd name="connsiteY1" fmla="*/ 2056335 h 2056335"/>
                <a:gd name="connsiteX2" fmla="*/ 0 w 2056335"/>
                <a:gd name="connsiteY2" fmla="*/ 1028168 h 2056335"/>
                <a:gd name="connsiteX3" fmla="*/ 1028168 w 2056335"/>
                <a:gd name="connsiteY3" fmla="*/ 0 h 2056335"/>
                <a:gd name="connsiteX4" fmla="*/ 2056335 w 2056335"/>
                <a:gd name="connsiteY4" fmla="*/ 1028168 h 2056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6335" h="2056335">
                  <a:moveTo>
                    <a:pt x="2056335" y="1028168"/>
                  </a:moveTo>
                  <a:cubicBezTo>
                    <a:pt x="2056335" y="1596009"/>
                    <a:pt x="1596009" y="2056335"/>
                    <a:pt x="1028168" y="2056335"/>
                  </a:cubicBezTo>
                  <a:cubicBezTo>
                    <a:pt x="460326" y="2056335"/>
                    <a:pt x="0" y="1596009"/>
                    <a:pt x="0" y="1028168"/>
                  </a:cubicBezTo>
                  <a:cubicBezTo>
                    <a:pt x="0" y="460326"/>
                    <a:pt x="460326" y="0"/>
                    <a:pt x="1028168" y="0"/>
                  </a:cubicBezTo>
                  <a:cubicBezTo>
                    <a:pt x="1596009" y="0"/>
                    <a:pt x="2056335" y="460326"/>
                    <a:pt x="2056335" y="1028168"/>
                  </a:cubicBezTo>
                  <a:close/>
                </a:path>
              </a:pathLst>
            </a:custGeom>
            <a:noFill/>
            <a:ln w="63341" cap="flat">
              <a:solidFill>
                <a:srgbClr val="2F3A8D"/>
              </a:solidFill>
              <a:prstDash val="solid"/>
              <a:miter/>
            </a:ln>
          </p:spPr>
          <p:txBody>
            <a:bodyPr rtlCol="0" anchor="ctr"/>
            <a:lstStyle/>
            <a:p>
              <a:endParaRPr lang="en-US"/>
            </a:p>
          </p:txBody>
        </p:sp>
        <p:sp>
          <p:nvSpPr>
            <p:cNvPr id="41" name="Freeform: Shape 40">
              <a:extLst>
                <a:ext uri="{FF2B5EF4-FFF2-40B4-BE49-F238E27FC236}">
                  <a16:creationId xmlns:a16="http://schemas.microsoft.com/office/drawing/2014/main" id="{109C92BD-C447-5569-3C83-625CDB44C42A}"/>
                </a:ext>
              </a:extLst>
            </p:cNvPr>
            <p:cNvSpPr/>
            <p:nvPr/>
          </p:nvSpPr>
          <p:spPr>
            <a:xfrm>
              <a:off x="1304013" y="2630270"/>
              <a:ext cx="6535974" cy="1596921"/>
            </a:xfrm>
            <a:custGeom>
              <a:avLst/>
              <a:gdLst>
                <a:gd name="connsiteX0" fmla="*/ 0 w 4358619"/>
                <a:gd name="connsiteY0" fmla="*/ 0 h 1064933"/>
                <a:gd name="connsiteX1" fmla="*/ 4358620 w 4358619"/>
                <a:gd name="connsiteY1" fmla="*/ 0 h 1064933"/>
                <a:gd name="connsiteX2" fmla="*/ 4358620 w 4358619"/>
                <a:gd name="connsiteY2" fmla="*/ 1064933 h 1064933"/>
                <a:gd name="connsiteX3" fmla="*/ 0 w 4358619"/>
                <a:gd name="connsiteY3" fmla="*/ 1064933 h 1064933"/>
              </a:gdLst>
              <a:ahLst/>
              <a:cxnLst>
                <a:cxn ang="0">
                  <a:pos x="connsiteX0" y="connsiteY0"/>
                </a:cxn>
                <a:cxn ang="0">
                  <a:pos x="connsiteX1" y="connsiteY1"/>
                </a:cxn>
                <a:cxn ang="0">
                  <a:pos x="connsiteX2" y="connsiteY2"/>
                </a:cxn>
                <a:cxn ang="0">
                  <a:pos x="connsiteX3" y="connsiteY3"/>
                </a:cxn>
              </a:cxnLst>
              <a:rect l="l" t="t" r="r" b="b"/>
              <a:pathLst>
                <a:path w="4358619" h="1064933">
                  <a:moveTo>
                    <a:pt x="0" y="0"/>
                  </a:moveTo>
                  <a:lnTo>
                    <a:pt x="4358620" y="0"/>
                  </a:lnTo>
                  <a:lnTo>
                    <a:pt x="4358620" y="1064933"/>
                  </a:lnTo>
                  <a:lnTo>
                    <a:pt x="0" y="1064933"/>
                  </a:lnTo>
                  <a:close/>
                </a:path>
              </a:pathLst>
            </a:custGeom>
            <a:solidFill>
              <a:srgbClr val="2F3A8D"/>
            </a:solidFill>
            <a:ln w="12668" cap="flat">
              <a:noFill/>
              <a:prstDash val="solid"/>
              <a:miter/>
            </a:ln>
          </p:spPr>
          <p:txBody>
            <a:bodyPr rtlCol="0" anchor="ctr"/>
            <a:lstStyle/>
            <a:p>
              <a:endParaRPr lang="en-US" dirty="0"/>
            </a:p>
          </p:txBody>
        </p:sp>
        <p:sp>
          <p:nvSpPr>
            <p:cNvPr id="4341" name="TextBox 4340">
              <a:extLst>
                <a:ext uri="{FF2B5EF4-FFF2-40B4-BE49-F238E27FC236}">
                  <a16:creationId xmlns:a16="http://schemas.microsoft.com/office/drawing/2014/main" id="{B5CA1914-DC7D-4D96-03D8-95290661F855}"/>
                </a:ext>
              </a:extLst>
            </p:cNvPr>
            <p:cNvSpPr txBox="1"/>
            <p:nvPr/>
          </p:nvSpPr>
          <p:spPr>
            <a:xfrm>
              <a:off x="1915886" y="2874732"/>
              <a:ext cx="5312228" cy="1107996"/>
            </a:xfrm>
            <a:prstGeom prst="rect">
              <a:avLst/>
            </a:prstGeom>
            <a:noFill/>
          </p:spPr>
          <p:txBody>
            <a:bodyPr wrap="square" rtlCol="0">
              <a:spAutoFit/>
            </a:bodyPr>
            <a:lstStyle/>
            <a:p>
              <a:pPr algn="ctr"/>
              <a:r>
                <a:rPr lang="en-US" sz="7200" dirty="0">
                  <a:solidFill>
                    <a:schemeClr val="bg1"/>
                  </a:solidFill>
                  <a:cs typeface="Arial" pitchFamily="34" charset="0"/>
                </a:rPr>
                <a:t>THANK YOU</a:t>
              </a:r>
            </a:p>
          </p:txBody>
        </p:sp>
        <p:grpSp>
          <p:nvGrpSpPr>
            <p:cNvPr id="4445" name="Group 4444">
              <a:extLst>
                <a:ext uri="{FF2B5EF4-FFF2-40B4-BE49-F238E27FC236}">
                  <a16:creationId xmlns:a16="http://schemas.microsoft.com/office/drawing/2014/main" id="{37E17514-CBE8-4825-770B-76A1110F38C5}"/>
                </a:ext>
              </a:extLst>
            </p:cNvPr>
            <p:cNvGrpSpPr/>
            <p:nvPr/>
          </p:nvGrpSpPr>
          <p:grpSpPr>
            <a:xfrm>
              <a:off x="1507429" y="2739926"/>
              <a:ext cx="6129142" cy="1377609"/>
              <a:chOff x="1507429" y="2719451"/>
              <a:chExt cx="6129142" cy="1377609"/>
            </a:xfrm>
          </p:grpSpPr>
          <p:sp>
            <p:nvSpPr>
              <p:cNvPr id="4443" name="Freeform: Shape 4442">
                <a:extLst>
                  <a:ext uri="{FF2B5EF4-FFF2-40B4-BE49-F238E27FC236}">
                    <a16:creationId xmlns:a16="http://schemas.microsoft.com/office/drawing/2014/main" id="{CF5799DE-5D3F-FA86-8F07-FF615098DEA4}"/>
                  </a:ext>
                </a:extLst>
              </p:cNvPr>
              <p:cNvSpPr/>
              <p:nvPr/>
            </p:nvSpPr>
            <p:spPr>
              <a:xfrm>
                <a:off x="1507429" y="2719451"/>
                <a:ext cx="6129142" cy="100758"/>
              </a:xfrm>
              <a:custGeom>
                <a:avLst/>
                <a:gdLst>
                  <a:gd name="connsiteX0" fmla="*/ 6075910 w 6129142"/>
                  <a:gd name="connsiteY0" fmla="*/ 0 h 100758"/>
                  <a:gd name="connsiteX1" fmla="*/ 6093020 w 6129142"/>
                  <a:gd name="connsiteY1" fmla="*/ 32318 h 100758"/>
                  <a:gd name="connsiteX2" fmla="*/ 6129142 w 6129142"/>
                  <a:gd name="connsiteY2" fmla="*/ 38023 h 100758"/>
                  <a:gd name="connsiteX3" fmla="*/ 6102525 w 6129142"/>
                  <a:gd name="connsiteY3" fmla="*/ 64638 h 100758"/>
                  <a:gd name="connsiteX4" fmla="*/ 6108229 w 6129142"/>
                  <a:gd name="connsiteY4" fmla="*/ 100758 h 100758"/>
                  <a:gd name="connsiteX5" fmla="*/ 6075910 w 6129142"/>
                  <a:gd name="connsiteY5" fmla="*/ 83648 h 100758"/>
                  <a:gd name="connsiteX6" fmla="*/ 6043592 w 6129142"/>
                  <a:gd name="connsiteY6" fmla="*/ 100758 h 100758"/>
                  <a:gd name="connsiteX7" fmla="*/ 6049295 w 6129142"/>
                  <a:gd name="connsiteY7" fmla="*/ 64638 h 100758"/>
                  <a:gd name="connsiteX8" fmla="*/ 6022679 w 6129142"/>
                  <a:gd name="connsiteY8" fmla="*/ 38023 h 100758"/>
                  <a:gd name="connsiteX9" fmla="*/ 6060702 w 6129142"/>
                  <a:gd name="connsiteY9" fmla="*/ 32318 h 100758"/>
                  <a:gd name="connsiteX10" fmla="*/ 5824965 w 6129142"/>
                  <a:gd name="connsiteY10" fmla="*/ 0 h 100758"/>
                  <a:gd name="connsiteX11" fmla="*/ 5842075 w 6129142"/>
                  <a:gd name="connsiteY11" fmla="*/ 32318 h 100758"/>
                  <a:gd name="connsiteX12" fmla="*/ 5878197 w 6129142"/>
                  <a:gd name="connsiteY12" fmla="*/ 38023 h 100758"/>
                  <a:gd name="connsiteX13" fmla="*/ 5851581 w 6129142"/>
                  <a:gd name="connsiteY13" fmla="*/ 64638 h 100758"/>
                  <a:gd name="connsiteX14" fmla="*/ 5857284 w 6129142"/>
                  <a:gd name="connsiteY14" fmla="*/ 100758 h 100758"/>
                  <a:gd name="connsiteX15" fmla="*/ 5824965 w 6129142"/>
                  <a:gd name="connsiteY15" fmla="*/ 83648 h 100758"/>
                  <a:gd name="connsiteX16" fmla="*/ 5792647 w 6129142"/>
                  <a:gd name="connsiteY16" fmla="*/ 100758 h 100758"/>
                  <a:gd name="connsiteX17" fmla="*/ 5798350 w 6129142"/>
                  <a:gd name="connsiteY17" fmla="*/ 64638 h 100758"/>
                  <a:gd name="connsiteX18" fmla="*/ 5771734 w 6129142"/>
                  <a:gd name="connsiteY18" fmla="*/ 38023 h 100758"/>
                  <a:gd name="connsiteX19" fmla="*/ 5809757 w 6129142"/>
                  <a:gd name="connsiteY19" fmla="*/ 32318 h 100758"/>
                  <a:gd name="connsiteX20" fmla="*/ 5574019 w 6129142"/>
                  <a:gd name="connsiteY20" fmla="*/ 0 h 100758"/>
                  <a:gd name="connsiteX21" fmla="*/ 5591129 w 6129142"/>
                  <a:gd name="connsiteY21" fmla="*/ 32318 h 100758"/>
                  <a:gd name="connsiteX22" fmla="*/ 5627249 w 6129142"/>
                  <a:gd name="connsiteY22" fmla="*/ 38023 h 100758"/>
                  <a:gd name="connsiteX23" fmla="*/ 5600634 w 6129142"/>
                  <a:gd name="connsiteY23" fmla="*/ 64638 h 100758"/>
                  <a:gd name="connsiteX24" fmla="*/ 5606338 w 6129142"/>
                  <a:gd name="connsiteY24" fmla="*/ 100758 h 100758"/>
                  <a:gd name="connsiteX25" fmla="*/ 5574019 w 6129142"/>
                  <a:gd name="connsiteY25" fmla="*/ 83648 h 100758"/>
                  <a:gd name="connsiteX26" fmla="*/ 5541700 w 6129142"/>
                  <a:gd name="connsiteY26" fmla="*/ 100758 h 100758"/>
                  <a:gd name="connsiteX27" fmla="*/ 5547404 w 6129142"/>
                  <a:gd name="connsiteY27" fmla="*/ 64638 h 100758"/>
                  <a:gd name="connsiteX28" fmla="*/ 5520788 w 6129142"/>
                  <a:gd name="connsiteY28" fmla="*/ 38023 h 100758"/>
                  <a:gd name="connsiteX29" fmla="*/ 5556910 w 6129142"/>
                  <a:gd name="connsiteY29" fmla="*/ 32318 h 100758"/>
                  <a:gd name="connsiteX30" fmla="*/ 5323075 w 6129142"/>
                  <a:gd name="connsiteY30" fmla="*/ 0 h 100758"/>
                  <a:gd name="connsiteX31" fmla="*/ 5340185 w 6129142"/>
                  <a:gd name="connsiteY31" fmla="*/ 32318 h 100758"/>
                  <a:gd name="connsiteX32" fmla="*/ 5376307 w 6129142"/>
                  <a:gd name="connsiteY32" fmla="*/ 38023 h 100758"/>
                  <a:gd name="connsiteX33" fmla="*/ 5349691 w 6129142"/>
                  <a:gd name="connsiteY33" fmla="*/ 64638 h 100758"/>
                  <a:gd name="connsiteX34" fmla="*/ 5355394 w 6129142"/>
                  <a:gd name="connsiteY34" fmla="*/ 100758 h 100758"/>
                  <a:gd name="connsiteX35" fmla="*/ 5323075 w 6129142"/>
                  <a:gd name="connsiteY35" fmla="*/ 83648 h 100758"/>
                  <a:gd name="connsiteX36" fmla="*/ 5290757 w 6129142"/>
                  <a:gd name="connsiteY36" fmla="*/ 100758 h 100758"/>
                  <a:gd name="connsiteX37" fmla="*/ 5296460 w 6129142"/>
                  <a:gd name="connsiteY37" fmla="*/ 64638 h 100758"/>
                  <a:gd name="connsiteX38" fmla="*/ 5269844 w 6129142"/>
                  <a:gd name="connsiteY38" fmla="*/ 38023 h 100758"/>
                  <a:gd name="connsiteX39" fmla="*/ 5305966 w 6129142"/>
                  <a:gd name="connsiteY39" fmla="*/ 32318 h 100758"/>
                  <a:gd name="connsiteX40" fmla="*/ 5072130 w 6129142"/>
                  <a:gd name="connsiteY40" fmla="*/ 0 h 100758"/>
                  <a:gd name="connsiteX41" fmla="*/ 5089240 w 6129142"/>
                  <a:gd name="connsiteY41" fmla="*/ 32318 h 100758"/>
                  <a:gd name="connsiteX42" fmla="*/ 5125362 w 6129142"/>
                  <a:gd name="connsiteY42" fmla="*/ 38023 h 100758"/>
                  <a:gd name="connsiteX43" fmla="*/ 5098746 w 6129142"/>
                  <a:gd name="connsiteY43" fmla="*/ 64638 h 100758"/>
                  <a:gd name="connsiteX44" fmla="*/ 5104449 w 6129142"/>
                  <a:gd name="connsiteY44" fmla="*/ 100758 h 100758"/>
                  <a:gd name="connsiteX45" fmla="*/ 5072130 w 6129142"/>
                  <a:gd name="connsiteY45" fmla="*/ 83648 h 100758"/>
                  <a:gd name="connsiteX46" fmla="*/ 5039812 w 6129142"/>
                  <a:gd name="connsiteY46" fmla="*/ 100758 h 100758"/>
                  <a:gd name="connsiteX47" fmla="*/ 5045515 w 6129142"/>
                  <a:gd name="connsiteY47" fmla="*/ 64638 h 100758"/>
                  <a:gd name="connsiteX48" fmla="*/ 5018899 w 6129142"/>
                  <a:gd name="connsiteY48" fmla="*/ 38023 h 100758"/>
                  <a:gd name="connsiteX49" fmla="*/ 5055021 w 6129142"/>
                  <a:gd name="connsiteY49" fmla="*/ 32318 h 100758"/>
                  <a:gd name="connsiteX50" fmla="*/ 4821184 w 6129142"/>
                  <a:gd name="connsiteY50" fmla="*/ 0 h 100758"/>
                  <a:gd name="connsiteX51" fmla="*/ 4838294 w 6129142"/>
                  <a:gd name="connsiteY51" fmla="*/ 32318 h 100758"/>
                  <a:gd name="connsiteX52" fmla="*/ 4874416 w 6129142"/>
                  <a:gd name="connsiteY52" fmla="*/ 38023 h 100758"/>
                  <a:gd name="connsiteX53" fmla="*/ 4847799 w 6129142"/>
                  <a:gd name="connsiteY53" fmla="*/ 64638 h 100758"/>
                  <a:gd name="connsiteX54" fmla="*/ 4853503 w 6129142"/>
                  <a:gd name="connsiteY54" fmla="*/ 100758 h 100758"/>
                  <a:gd name="connsiteX55" fmla="*/ 4821184 w 6129142"/>
                  <a:gd name="connsiteY55" fmla="*/ 83648 h 100758"/>
                  <a:gd name="connsiteX56" fmla="*/ 4788866 w 6129142"/>
                  <a:gd name="connsiteY56" fmla="*/ 100758 h 100758"/>
                  <a:gd name="connsiteX57" fmla="*/ 4794569 w 6129142"/>
                  <a:gd name="connsiteY57" fmla="*/ 64638 h 100758"/>
                  <a:gd name="connsiteX58" fmla="*/ 4767953 w 6129142"/>
                  <a:gd name="connsiteY58" fmla="*/ 38023 h 100758"/>
                  <a:gd name="connsiteX59" fmla="*/ 4804075 w 6129142"/>
                  <a:gd name="connsiteY59" fmla="*/ 32318 h 100758"/>
                  <a:gd name="connsiteX60" fmla="*/ 4570240 w 6129142"/>
                  <a:gd name="connsiteY60" fmla="*/ 0 h 100758"/>
                  <a:gd name="connsiteX61" fmla="*/ 4587350 w 6129142"/>
                  <a:gd name="connsiteY61" fmla="*/ 32318 h 100758"/>
                  <a:gd name="connsiteX62" fmla="*/ 4623472 w 6129142"/>
                  <a:gd name="connsiteY62" fmla="*/ 38023 h 100758"/>
                  <a:gd name="connsiteX63" fmla="*/ 4596856 w 6129142"/>
                  <a:gd name="connsiteY63" fmla="*/ 64638 h 100758"/>
                  <a:gd name="connsiteX64" fmla="*/ 4602559 w 6129142"/>
                  <a:gd name="connsiteY64" fmla="*/ 100758 h 100758"/>
                  <a:gd name="connsiteX65" fmla="*/ 4570240 w 6129142"/>
                  <a:gd name="connsiteY65" fmla="*/ 83648 h 100758"/>
                  <a:gd name="connsiteX66" fmla="*/ 4537922 w 6129142"/>
                  <a:gd name="connsiteY66" fmla="*/ 100758 h 100758"/>
                  <a:gd name="connsiteX67" fmla="*/ 4543625 w 6129142"/>
                  <a:gd name="connsiteY67" fmla="*/ 64638 h 100758"/>
                  <a:gd name="connsiteX68" fmla="*/ 4517009 w 6129142"/>
                  <a:gd name="connsiteY68" fmla="*/ 38023 h 100758"/>
                  <a:gd name="connsiteX69" fmla="*/ 4553131 w 6129142"/>
                  <a:gd name="connsiteY69" fmla="*/ 32318 h 100758"/>
                  <a:gd name="connsiteX70" fmla="*/ 4319295 w 6129142"/>
                  <a:gd name="connsiteY70" fmla="*/ 0 h 100758"/>
                  <a:gd name="connsiteX71" fmla="*/ 4336405 w 6129142"/>
                  <a:gd name="connsiteY71" fmla="*/ 32318 h 100758"/>
                  <a:gd name="connsiteX72" fmla="*/ 4372525 w 6129142"/>
                  <a:gd name="connsiteY72" fmla="*/ 38023 h 100758"/>
                  <a:gd name="connsiteX73" fmla="*/ 4345910 w 6129142"/>
                  <a:gd name="connsiteY73" fmla="*/ 64638 h 100758"/>
                  <a:gd name="connsiteX74" fmla="*/ 4351614 w 6129142"/>
                  <a:gd name="connsiteY74" fmla="*/ 100758 h 100758"/>
                  <a:gd name="connsiteX75" fmla="*/ 4319295 w 6129142"/>
                  <a:gd name="connsiteY75" fmla="*/ 83648 h 100758"/>
                  <a:gd name="connsiteX76" fmla="*/ 4286976 w 6129142"/>
                  <a:gd name="connsiteY76" fmla="*/ 100758 h 100758"/>
                  <a:gd name="connsiteX77" fmla="*/ 4292680 w 6129142"/>
                  <a:gd name="connsiteY77" fmla="*/ 64638 h 100758"/>
                  <a:gd name="connsiteX78" fmla="*/ 4266064 w 6129142"/>
                  <a:gd name="connsiteY78" fmla="*/ 38023 h 100758"/>
                  <a:gd name="connsiteX79" fmla="*/ 4302186 w 6129142"/>
                  <a:gd name="connsiteY79" fmla="*/ 32318 h 100758"/>
                  <a:gd name="connsiteX80" fmla="*/ 4068350 w 6129142"/>
                  <a:gd name="connsiteY80" fmla="*/ 0 h 100758"/>
                  <a:gd name="connsiteX81" fmla="*/ 4085460 w 6129142"/>
                  <a:gd name="connsiteY81" fmla="*/ 32318 h 100758"/>
                  <a:gd name="connsiteX82" fmla="*/ 4121582 w 6129142"/>
                  <a:gd name="connsiteY82" fmla="*/ 38023 h 100758"/>
                  <a:gd name="connsiteX83" fmla="*/ 4094966 w 6129142"/>
                  <a:gd name="connsiteY83" fmla="*/ 64638 h 100758"/>
                  <a:gd name="connsiteX84" fmla="*/ 4100669 w 6129142"/>
                  <a:gd name="connsiteY84" fmla="*/ 100758 h 100758"/>
                  <a:gd name="connsiteX85" fmla="*/ 4068350 w 6129142"/>
                  <a:gd name="connsiteY85" fmla="*/ 83648 h 100758"/>
                  <a:gd name="connsiteX86" fmla="*/ 4036032 w 6129142"/>
                  <a:gd name="connsiteY86" fmla="*/ 100758 h 100758"/>
                  <a:gd name="connsiteX87" fmla="*/ 4041735 w 6129142"/>
                  <a:gd name="connsiteY87" fmla="*/ 64638 h 100758"/>
                  <a:gd name="connsiteX88" fmla="*/ 4015119 w 6129142"/>
                  <a:gd name="connsiteY88" fmla="*/ 38023 h 100758"/>
                  <a:gd name="connsiteX89" fmla="*/ 4051241 w 6129142"/>
                  <a:gd name="connsiteY89" fmla="*/ 32318 h 100758"/>
                  <a:gd name="connsiteX90" fmla="*/ 3817406 w 6129142"/>
                  <a:gd name="connsiteY90" fmla="*/ 0 h 100758"/>
                  <a:gd name="connsiteX91" fmla="*/ 3834516 w 6129142"/>
                  <a:gd name="connsiteY91" fmla="*/ 32318 h 100758"/>
                  <a:gd name="connsiteX92" fmla="*/ 3870638 w 6129142"/>
                  <a:gd name="connsiteY92" fmla="*/ 38023 h 100758"/>
                  <a:gd name="connsiteX93" fmla="*/ 3844022 w 6129142"/>
                  <a:gd name="connsiteY93" fmla="*/ 64638 h 100758"/>
                  <a:gd name="connsiteX94" fmla="*/ 3849725 w 6129142"/>
                  <a:gd name="connsiteY94" fmla="*/ 100758 h 100758"/>
                  <a:gd name="connsiteX95" fmla="*/ 3817406 w 6129142"/>
                  <a:gd name="connsiteY95" fmla="*/ 83648 h 100758"/>
                  <a:gd name="connsiteX96" fmla="*/ 3785088 w 6129142"/>
                  <a:gd name="connsiteY96" fmla="*/ 100758 h 100758"/>
                  <a:gd name="connsiteX97" fmla="*/ 3790791 w 6129142"/>
                  <a:gd name="connsiteY97" fmla="*/ 64638 h 100758"/>
                  <a:gd name="connsiteX98" fmla="*/ 3764175 w 6129142"/>
                  <a:gd name="connsiteY98" fmla="*/ 38023 h 100758"/>
                  <a:gd name="connsiteX99" fmla="*/ 3800297 w 6129142"/>
                  <a:gd name="connsiteY99" fmla="*/ 32318 h 100758"/>
                  <a:gd name="connsiteX100" fmla="*/ 3566460 w 6129142"/>
                  <a:gd name="connsiteY100" fmla="*/ 0 h 100758"/>
                  <a:gd name="connsiteX101" fmla="*/ 3583570 w 6129142"/>
                  <a:gd name="connsiteY101" fmla="*/ 32318 h 100758"/>
                  <a:gd name="connsiteX102" fmla="*/ 3619692 w 6129142"/>
                  <a:gd name="connsiteY102" fmla="*/ 38023 h 100758"/>
                  <a:gd name="connsiteX103" fmla="*/ 3593075 w 6129142"/>
                  <a:gd name="connsiteY103" fmla="*/ 64638 h 100758"/>
                  <a:gd name="connsiteX104" fmla="*/ 3598779 w 6129142"/>
                  <a:gd name="connsiteY104" fmla="*/ 100758 h 100758"/>
                  <a:gd name="connsiteX105" fmla="*/ 3566460 w 6129142"/>
                  <a:gd name="connsiteY105" fmla="*/ 83648 h 100758"/>
                  <a:gd name="connsiteX106" fmla="*/ 3534142 w 6129142"/>
                  <a:gd name="connsiteY106" fmla="*/ 100758 h 100758"/>
                  <a:gd name="connsiteX107" fmla="*/ 3539845 w 6129142"/>
                  <a:gd name="connsiteY107" fmla="*/ 64638 h 100758"/>
                  <a:gd name="connsiteX108" fmla="*/ 3513229 w 6129142"/>
                  <a:gd name="connsiteY108" fmla="*/ 38023 h 100758"/>
                  <a:gd name="connsiteX109" fmla="*/ 3549351 w 6129142"/>
                  <a:gd name="connsiteY109" fmla="*/ 32318 h 100758"/>
                  <a:gd name="connsiteX110" fmla="*/ 3315515 w 6129142"/>
                  <a:gd name="connsiteY110" fmla="*/ 0 h 100758"/>
                  <a:gd name="connsiteX111" fmla="*/ 3332625 w 6129142"/>
                  <a:gd name="connsiteY111" fmla="*/ 32318 h 100758"/>
                  <a:gd name="connsiteX112" fmla="*/ 3368747 w 6129142"/>
                  <a:gd name="connsiteY112" fmla="*/ 38023 h 100758"/>
                  <a:gd name="connsiteX113" fmla="*/ 3342131 w 6129142"/>
                  <a:gd name="connsiteY113" fmla="*/ 64638 h 100758"/>
                  <a:gd name="connsiteX114" fmla="*/ 3347834 w 6129142"/>
                  <a:gd name="connsiteY114" fmla="*/ 100758 h 100758"/>
                  <a:gd name="connsiteX115" fmla="*/ 3315515 w 6129142"/>
                  <a:gd name="connsiteY115" fmla="*/ 83648 h 100758"/>
                  <a:gd name="connsiteX116" fmla="*/ 3283197 w 6129142"/>
                  <a:gd name="connsiteY116" fmla="*/ 100758 h 100758"/>
                  <a:gd name="connsiteX117" fmla="*/ 3288900 w 6129142"/>
                  <a:gd name="connsiteY117" fmla="*/ 64638 h 100758"/>
                  <a:gd name="connsiteX118" fmla="*/ 3262284 w 6129142"/>
                  <a:gd name="connsiteY118" fmla="*/ 38023 h 100758"/>
                  <a:gd name="connsiteX119" fmla="*/ 3298406 w 6129142"/>
                  <a:gd name="connsiteY119" fmla="*/ 32318 h 100758"/>
                  <a:gd name="connsiteX120" fmla="*/ 3064571 w 6129142"/>
                  <a:gd name="connsiteY120" fmla="*/ 0 h 100758"/>
                  <a:gd name="connsiteX121" fmla="*/ 3081681 w 6129142"/>
                  <a:gd name="connsiteY121" fmla="*/ 32318 h 100758"/>
                  <a:gd name="connsiteX122" fmla="*/ 3117803 w 6129142"/>
                  <a:gd name="connsiteY122" fmla="*/ 38023 h 100758"/>
                  <a:gd name="connsiteX123" fmla="*/ 3091187 w 6129142"/>
                  <a:gd name="connsiteY123" fmla="*/ 64638 h 100758"/>
                  <a:gd name="connsiteX124" fmla="*/ 3096890 w 6129142"/>
                  <a:gd name="connsiteY124" fmla="*/ 100758 h 100758"/>
                  <a:gd name="connsiteX125" fmla="*/ 3064571 w 6129142"/>
                  <a:gd name="connsiteY125" fmla="*/ 83648 h 100758"/>
                  <a:gd name="connsiteX126" fmla="*/ 3032253 w 6129142"/>
                  <a:gd name="connsiteY126" fmla="*/ 100758 h 100758"/>
                  <a:gd name="connsiteX127" fmla="*/ 3037956 w 6129142"/>
                  <a:gd name="connsiteY127" fmla="*/ 64638 h 100758"/>
                  <a:gd name="connsiteX128" fmla="*/ 3011340 w 6129142"/>
                  <a:gd name="connsiteY128" fmla="*/ 38023 h 100758"/>
                  <a:gd name="connsiteX129" fmla="*/ 3047462 w 6129142"/>
                  <a:gd name="connsiteY129" fmla="*/ 32318 h 100758"/>
                  <a:gd name="connsiteX130" fmla="*/ 2813625 w 6129142"/>
                  <a:gd name="connsiteY130" fmla="*/ 0 h 100758"/>
                  <a:gd name="connsiteX131" fmla="*/ 2830735 w 6129142"/>
                  <a:gd name="connsiteY131" fmla="*/ 32318 h 100758"/>
                  <a:gd name="connsiteX132" fmla="*/ 2866857 w 6129142"/>
                  <a:gd name="connsiteY132" fmla="*/ 38023 h 100758"/>
                  <a:gd name="connsiteX133" fmla="*/ 2840241 w 6129142"/>
                  <a:gd name="connsiteY133" fmla="*/ 64638 h 100758"/>
                  <a:gd name="connsiteX134" fmla="*/ 2845944 w 6129142"/>
                  <a:gd name="connsiteY134" fmla="*/ 100758 h 100758"/>
                  <a:gd name="connsiteX135" fmla="*/ 2813625 w 6129142"/>
                  <a:gd name="connsiteY135" fmla="*/ 83648 h 100758"/>
                  <a:gd name="connsiteX136" fmla="*/ 2781307 w 6129142"/>
                  <a:gd name="connsiteY136" fmla="*/ 100758 h 100758"/>
                  <a:gd name="connsiteX137" fmla="*/ 2787010 w 6129142"/>
                  <a:gd name="connsiteY137" fmla="*/ 64638 h 100758"/>
                  <a:gd name="connsiteX138" fmla="*/ 2760394 w 6129142"/>
                  <a:gd name="connsiteY138" fmla="*/ 38023 h 100758"/>
                  <a:gd name="connsiteX139" fmla="*/ 2796516 w 6129142"/>
                  <a:gd name="connsiteY139" fmla="*/ 32318 h 100758"/>
                  <a:gd name="connsiteX140" fmla="*/ 2562681 w 6129142"/>
                  <a:gd name="connsiteY140" fmla="*/ 0 h 100758"/>
                  <a:gd name="connsiteX141" fmla="*/ 2579790 w 6129142"/>
                  <a:gd name="connsiteY141" fmla="*/ 32318 h 100758"/>
                  <a:gd name="connsiteX142" fmla="*/ 2615910 w 6129142"/>
                  <a:gd name="connsiteY142" fmla="*/ 38023 h 100758"/>
                  <a:gd name="connsiteX143" fmla="*/ 2589296 w 6129142"/>
                  <a:gd name="connsiteY143" fmla="*/ 64638 h 100758"/>
                  <a:gd name="connsiteX144" fmla="*/ 2594999 w 6129142"/>
                  <a:gd name="connsiteY144" fmla="*/ 100758 h 100758"/>
                  <a:gd name="connsiteX145" fmla="*/ 2562681 w 6129142"/>
                  <a:gd name="connsiteY145" fmla="*/ 83648 h 100758"/>
                  <a:gd name="connsiteX146" fmla="*/ 2530360 w 6129142"/>
                  <a:gd name="connsiteY146" fmla="*/ 100758 h 100758"/>
                  <a:gd name="connsiteX147" fmla="*/ 2536065 w 6129142"/>
                  <a:gd name="connsiteY147" fmla="*/ 64638 h 100758"/>
                  <a:gd name="connsiteX148" fmla="*/ 2509449 w 6129142"/>
                  <a:gd name="connsiteY148" fmla="*/ 38023 h 100758"/>
                  <a:gd name="connsiteX149" fmla="*/ 2545571 w 6129142"/>
                  <a:gd name="connsiteY149" fmla="*/ 32318 h 100758"/>
                  <a:gd name="connsiteX150" fmla="*/ 2311736 w 6129142"/>
                  <a:gd name="connsiteY150" fmla="*/ 0 h 100758"/>
                  <a:gd name="connsiteX151" fmla="*/ 2328846 w 6129142"/>
                  <a:gd name="connsiteY151" fmla="*/ 32318 h 100758"/>
                  <a:gd name="connsiteX152" fmla="*/ 2364966 w 6129142"/>
                  <a:gd name="connsiteY152" fmla="*/ 38023 h 100758"/>
                  <a:gd name="connsiteX153" fmla="*/ 2338352 w 6129142"/>
                  <a:gd name="connsiteY153" fmla="*/ 64638 h 100758"/>
                  <a:gd name="connsiteX154" fmla="*/ 2344055 w 6129142"/>
                  <a:gd name="connsiteY154" fmla="*/ 100758 h 100758"/>
                  <a:gd name="connsiteX155" fmla="*/ 2311736 w 6129142"/>
                  <a:gd name="connsiteY155" fmla="*/ 83648 h 100758"/>
                  <a:gd name="connsiteX156" fmla="*/ 2279416 w 6129142"/>
                  <a:gd name="connsiteY156" fmla="*/ 100758 h 100758"/>
                  <a:gd name="connsiteX157" fmla="*/ 2285121 w 6129142"/>
                  <a:gd name="connsiteY157" fmla="*/ 64638 h 100758"/>
                  <a:gd name="connsiteX158" fmla="*/ 2258505 w 6129142"/>
                  <a:gd name="connsiteY158" fmla="*/ 38023 h 100758"/>
                  <a:gd name="connsiteX159" fmla="*/ 2294626 w 6129142"/>
                  <a:gd name="connsiteY159" fmla="*/ 32318 h 100758"/>
                  <a:gd name="connsiteX160" fmla="*/ 2060790 w 6129142"/>
                  <a:gd name="connsiteY160" fmla="*/ 0 h 100758"/>
                  <a:gd name="connsiteX161" fmla="*/ 2077900 w 6129142"/>
                  <a:gd name="connsiteY161" fmla="*/ 32318 h 100758"/>
                  <a:gd name="connsiteX162" fmla="*/ 2114022 w 6129142"/>
                  <a:gd name="connsiteY162" fmla="*/ 38023 h 100758"/>
                  <a:gd name="connsiteX163" fmla="*/ 2087406 w 6129142"/>
                  <a:gd name="connsiteY163" fmla="*/ 64638 h 100758"/>
                  <a:gd name="connsiteX164" fmla="*/ 2093109 w 6129142"/>
                  <a:gd name="connsiteY164" fmla="*/ 100758 h 100758"/>
                  <a:gd name="connsiteX165" fmla="*/ 2060790 w 6129142"/>
                  <a:gd name="connsiteY165" fmla="*/ 83648 h 100758"/>
                  <a:gd name="connsiteX166" fmla="*/ 2028472 w 6129142"/>
                  <a:gd name="connsiteY166" fmla="*/ 100758 h 100758"/>
                  <a:gd name="connsiteX167" fmla="*/ 2034175 w 6129142"/>
                  <a:gd name="connsiteY167" fmla="*/ 64638 h 100758"/>
                  <a:gd name="connsiteX168" fmla="*/ 2007559 w 6129142"/>
                  <a:gd name="connsiteY168" fmla="*/ 38023 h 100758"/>
                  <a:gd name="connsiteX169" fmla="*/ 2043680 w 6129142"/>
                  <a:gd name="connsiteY169" fmla="*/ 32318 h 100758"/>
                  <a:gd name="connsiteX170" fmla="*/ 1809845 w 6129142"/>
                  <a:gd name="connsiteY170" fmla="*/ 0 h 100758"/>
                  <a:gd name="connsiteX171" fmla="*/ 1826955 w 6129142"/>
                  <a:gd name="connsiteY171" fmla="*/ 32318 h 100758"/>
                  <a:gd name="connsiteX172" fmla="*/ 1863077 w 6129142"/>
                  <a:gd name="connsiteY172" fmla="*/ 38023 h 100758"/>
                  <a:gd name="connsiteX173" fmla="*/ 1836461 w 6129142"/>
                  <a:gd name="connsiteY173" fmla="*/ 64638 h 100758"/>
                  <a:gd name="connsiteX174" fmla="*/ 1842164 w 6129142"/>
                  <a:gd name="connsiteY174" fmla="*/ 100758 h 100758"/>
                  <a:gd name="connsiteX175" fmla="*/ 1809845 w 6129142"/>
                  <a:gd name="connsiteY175" fmla="*/ 83648 h 100758"/>
                  <a:gd name="connsiteX176" fmla="*/ 1777527 w 6129142"/>
                  <a:gd name="connsiteY176" fmla="*/ 100758 h 100758"/>
                  <a:gd name="connsiteX177" fmla="*/ 1783230 w 6129142"/>
                  <a:gd name="connsiteY177" fmla="*/ 64638 h 100758"/>
                  <a:gd name="connsiteX178" fmla="*/ 1756614 w 6129142"/>
                  <a:gd name="connsiteY178" fmla="*/ 38023 h 100758"/>
                  <a:gd name="connsiteX179" fmla="*/ 1792736 w 6129142"/>
                  <a:gd name="connsiteY179" fmla="*/ 32318 h 100758"/>
                  <a:gd name="connsiteX180" fmla="*/ 1558901 w 6129142"/>
                  <a:gd name="connsiteY180" fmla="*/ 0 h 100758"/>
                  <a:gd name="connsiteX181" fmla="*/ 1576011 w 6129142"/>
                  <a:gd name="connsiteY181" fmla="*/ 32318 h 100758"/>
                  <a:gd name="connsiteX182" fmla="*/ 1612133 w 6129142"/>
                  <a:gd name="connsiteY182" fmla="*/ 38023 h 100758"/>
                  <a:gd name="connsiteX183" fmla="*/ 1585517 w 6129142"/>
                  <a:gd name="connsiteY183" fmla="*/ 64638 h 100758"/>
                  <a:gd name="connsiteX184" fmla="*/ 1591220 w 6129142"/>
                  <a:gd name="connsiteY184" fmla="*/ 100758 h 100758"/>
                  <a:gd name="connsiteX185" fmla="*/ 1558901 w 6129142"/>
                  <a:gd name="connsiteY185" fmla="*/ 83648 h 100758"/>
                  <a:gd name="connsiteX186" fmla="*/ 1526583 w 6129142"/>
                  <a:gd name="connsiteY186" fmla="*/ 100758 h 100758"/>
                  <a:gd name="connsiteX187" fmla="*/ 1532286 w 6129142"/>
                  <a:gd name="connsiteY187" fmla="*/ 64638 h 100758"/>
                  <a:gd name="connsiteX188" fmla="*/ 1505670 w 6129142"/>
                  <a:gd name="connsiteY188" fmla="*/ 38023 h 100758"/>
                  <a:gd name="connsiteX189" fmla="*/ 1541791 w 6129142"/>
                  <a:gd name="connsiteY189" fmla="*/ 32318 h 100758"/>
                  <a:gd name="connsiteX190" fmla="*/ 1307956 w 6129142"/>
                  <a:gd name="connsiteY190" fmla="*/ 0 h 100758"/>
                  <a:gd name="connsiteX191" fmla="*/ 1325066 w 6129142"/>
                  <a:gd name="connsiteY191" fmla="*/ 32318 h 100758"/>
                  <a:gd name="connsiteX192" fmla="*/ 1361185 w 6129142"/>
                  <a:gd name="connsiteY192" fmla="*/ 38023 h 100758"/>
                  <a:gd name="connsiteX193" fmla="*/ 1334571 w 6129142"/>
                  <a:gd name="connsiteY193" fmla="*/ 64638 h 100758"/>
                  <a:gd name="connsiteX194" fmla="*/ 1340274 w 6129142"/>
                  <a:gd name="connsiteY194" fmla="*/ 100758 h 100758"/>
                  <a:gd name="connsiteX195" fmla="*/ 1307956 w 6129142"/>
                  <a:gd name="connsiteY195" fmla="*/ 83648 h 100758"/>
                  <a:gd name="connsiteX196" fmla="*/ 1275635 w 6129142"/>
                  <a:gd name="connsiteY196" fmla="*/ 100758 h 100758"/>
                  <a:gd name="connsiteX197" fmla="*/ 1281340 w 6129142"/>
                  <a:gd name="connsiteY197" fmla="*/ 64638 h 100758"/>
                  <a:gd name="connsiteX198" fmla="*/ 1254724 w 6129142"/>
                  <a:gd name="connsiteY198" fmla="*/ 38023 h 100758"/>
                  <a:gd name="connsiteX199" fmla="*/ 1290845 w 6129142"/>
                  <a:gd name="connsiteY199" fmla="*/ 32318 h 100758"/>
                  <a:gd name="connsiteX200" fmla="*/ 1057011 w 6129142"/>
                  <a:gd name="connsiteY200" fmla="*/ 0 h 100758"/>
                  <a:gd name="connsiteX201" fmla="*/ 1074121 w 6129142"/>
                  <a:gd name="connsiteY201" fmla="*/ 32318 h 100758"/>
                  <a:gd name="connsiteX202" fmla="*/ 1110241 w 6129142"/>
                  <a:gd name="connsiteY202" fmla="*/ 38023 h 100758"/>
                  <a:gd name="connsiteX203" fmla="*/ 1083627 w 6129142"/>
                  <a:gd name="connsiteY203" fmla="*/ 64638 h 100758"/>
                  <a:gd name="connsiteX204" fmla="*/ 1089330 w 6129142"/>
                  <a:gd name="connsiteY204" fmla="*/ 100758 h 100758"/>
                  <a:gd name="connsiteX205" fmla="*/ 1057011 w 6129142"/>
                  <a:gd name="connsiteY205" fmla="*/ 83648 h 100758"/>
                  <a:gd name="connsiteX206" fmla="*/ 1024692 w 6129142"/>
                  <a:gd name="connsiteY206" fmla="*/ 100758 h 100758"/>
                  <a:gd name="connsiteX207" fmla="*/ 1030396 w 6129142"/>
                  <a:gd name="connsiteY207" fmla="*/ 64638 h 100758"/>
                  <a:gd name="connsiteX208" fmla="*/ 1003780 w 6129142"/>
                  <a:gd name="connsiteY208" fmla="*/ 38023 h 100758"/>
                  <a:gd name="connsiteX209" fmla="*/ 1039901 w 6129142"/>
                  <a:gd name="connsiteY209" fmla="*/ 32318 h 100758"/>
                  <a:gd name="connsiteX210" fmla="*/ 806066 w 6129142"/>
                  <a:gd name="connsiteY210" fmla="*/ 0 h 100758"/>
                  <a:gd name="connsiteX211" fmla="*/ 823176 w 6129142"/>
                  <a:gd name="connsiteY211" fmla="*/ 32318 h 100758"/>
                  <a:gd name="connsiteX212" fmla="*/ 859298 w 6129142"/>
                  <a:gd name="connsiteY212" fmla="*/ 38023 h 100758"/>
                  <a:gd name="connsiteX213" fmla="*/ 832682 w 6129142"/>
                  <a:gd name="connsiteY213" fmla="*/ 64638 h 100758"/>
                  <a:gd name="connsiteX214" fmla="*/ 838385 w 6129142"/>
                  <a:gd name="connsiteY214" fmla="*/ 100758 h 100758"/>
                  <a:gd name="connsiteX215" fmla="*/ 806066 w 6129142"/>
                  <a:gd name="connsiteY215" fmla="*/ 83648 h 100758"/>
                  <a:gd name="connsiteX216" fmla="*/ 773748 w 6129142"/>
                  <a:gd name="connsiteY216" fmla="*/ 100758 h 100758"/>
                  <a:gd name="connsiteX217" fmla="*/ 779451 w 6129142"/>
                  <a:gd name="connsiteY217" fmla="*/ 64638 h 100758"/>
                  <a:gd name="connsiteX218" fmla="*/ 752835 w 6129142"/>
                  <a:gd name="connsiteY218" fmla="*/ 38023 h 100758"/>
                  <a:gd name="connsiteX219" fmla="*/ 788956 w 6129142"/>
                  <a:gd name="connsiteY219" fmla="*/ 32318 h 100758"/>
                  <a:gd name="connsiteX220" fmla="*/ 555121 w 6129142"/>
                  <a:gd name="connsiteY220" fmla="*/ 0 h 100758"/>
                  <a:gd name="connsiteX221" fmla="*/ 572231 w 6129142"/>
                  <a:gd name="connsiteY221" fmla="*/ 32318 h 100758"/>
                  <a:gd name="connsiteX222" fmla="*/ 608352 w 6129142"/>
                  <a:gd name="connsiteY222" fmla="*/ 38023 h 100758"/>
                  <a:gd name="connsiteX223" fmla="*/ 581736 w 6129142"/>
                  <a:gd name="connsiteY223" fmla="*/ 64638 h 100758"/>
                  <a:gd name="connsiteX224" fmla="*/ 587439 w 6129142"/>
                  <a:gd name="connsiteY224" fmla="*/ 100758 h 100758"/>
                  <a:gd name="connsiteX225" fmla="*/ 555121 w 6129142"/>
                  <a:gd name="connsiteY225" fmla="*/ 83648 h 100758"/>
                  <a:gd name="connsiteX226" fmla="*/ 522802 w 6129142"/>
                  <a:gd name="connsiteY226" fmla="*/ 100758 h 100758"/>
                  <a:gd name="connsiteX227" fmla="*/ 528505 w 6129142"/>
                  <a:gd name="connsiteY227" fmla="*/ 64638 h 100758"/>
                  <a:gd name="connsiteX228" fmla="*/ 501889 w 6129142"/>
                  <a:gd name="connsiteY228" fmla="*/ 38023 h 100758"/>
                  <a:gd name="connsiteX229" fmla="*/ 538011 w 6129142"/>
                  <a:gd name="connsiteY229" fmla="*/ 32318 h 100758"/>
                  <a:gd name="connsiteX230" fmla="*/ 304176 w 6129142"/>
                  <a:gd name="connsiteY230" fmla="*/ 0 h 100758"/>
                  <a:gd name="connsiteX231" fmla="*/ 319385 w 6129142"/>
                  <a:gd name="connsiteY231" fmla="*/ 32318 h 100758"/>
                  <a:gd name="connsiteX232" fmla="*/ 357408 w 6129142"/>
                  <a:gd name="connsiteY232" fmla="*/ 38023 h 100758"/>
                  <a:gd name="connsiteX233" fmla="*/ 330792 w 6129142"/>
                  <a:gd name="connsiteY233" fmla="*/ 64638 h 100758"/>
                  <a:gd name="connsiteX234" fmla="*/ 336495 w 6129142"/>
                  <a:gd name="connsiteY234" fmla="*/ 100758 h 100758"/>
                  <a:gd name="connsiteX235" fmla="*/ 304176 w 6129142"/>
                  <a:gd name="connsiteY235" fmla="*/ 83648 h 100758"/>
                  <a:gd name="connsiteX236" fmla="*/ 271858 w 6129142"/>
                  <a:gd name="connsiteY236" fmla="*/ 100758 h 100758"/>
                  <a:gd name="connsiteX237" fmla="*/ 277561 w 6129142"/>
                  <a:gd name="connsiteY237" fmla="*/ 64638 h 100758"/>
                  <a:gd name="connsiteX238" fmla="*/ 250945 w 6129142"/>
                  <a:gd name="connsiteY238" fmla="*/ 38023 h 100758"/>
                  <a:gd name="connsiteX239" fmla="*/ 287066 w 6129142"/>
                  <a:gd name="connsiteY239" fmla="*/ 32318 h 100758"/>
                  <a:gd name="connsiteX240" fmla="*/ 53231 w 6129142"/>
                  <a:gd name="connsiteY240" fmla="*/ 0 h 100758"/>
                  <a:gd name="connsiteX241" fmla="*/ 68440 w 6129142"/>
                  <a:gd name="connsiteY241" fmla="*/ 32318 h 100758"/>
                  <a:gd name="connsiteX242" fmla="*/ 106463 w 6129142"/>
                  <a:gd name="connsiteY242" fmla="*/ 38023 h 100758"/>
                  <a:gd name="connsiteX243" fmla="*/ 79847 w 6129142"/>
                  <a:gd name="connsiteY243" fmla="*/ 64638 h 100758"/>
                  <a:gd name="connsiteX244" fmla="*/ 85550 w 6129142"/>
                  <a:gd name="connsiteY244" fmla="*/ 100758 h 100758"/>
                  <a:gd name="connsiteX245" fmla="*/ 53231 w 6129142"/>
                  <a:gd name="connsiteY245" fmla="*/ 83648 h 100758"/>
                  <a:gd name="connsiteX246" fmla="*/ 20913 w 6129142"/>
                  <a:gd name="connsiteY246" fmla="*/ 100758 h 100758"/>
                  <a:gd name="connsiteX247" fmla="*/ 26616 w 6129142"/>
                  <a:gd name="connsiteY247" fmla="*/ 64638 h 100758"/>
                  <a:gd name="connsiteX248" fmla="*/ 0 w 6129142"/>
                  <a:gd name="connsiteY248" fmla="*/ 38023 h 100758"/>
                  <a:gd name="connsiteX249" fmla="*/ 36121 w 6129142"/>
                  <a:gd name="connsiteY249" fmla="*/ 32318 h 10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6129142" h="100758">
                    <a:moveTo>
                      <a:pt x="6075910" y="0"/>
                    </a:moveTo>
                    <a:lnTo>
                      <a:pt x="6093020" y="32318"/>
                    </a:lnTo>
                    <a:lnTo>
                      <a:pt x="6129142" y="38023"/>
                    </a:lnTo>
                    <a:lnTo>
                      <a:pt x="6102525" y="64638"/>
                    </a:lnTo>
                    <a:lnTo>
                      <a:pt x="6108229" y="100758"/>
                    </a:lnTo>
                    <a:lnTo>
                      <a:pt x="6075910" y="83648"/>
                    </a:lnTo>
                    <a:lnTo>
                      <a:pt x="6043592" y="100758"/>
                    </a:lnTo>
                    <a:lnTo>
                      <a:pt x="6049295" y="64638"/>
                    </a:lnTo>
                    <a:lnTo>
                      <a:pt x="6022679" y="38023"/>
                    </a:lnTo>
                    <a:lnTo>
                      <a:pt x="6060702" y="32318"/>
                    </a:lnTo>
                    <a:close/>
                    <a:moveTo>
                      <a:pt x="5824965" y="0"/>
                    </a:moveTo>
                    <a:lnTo>
                      <a:pt x="5842075" y="32318"/>
                    </a:lnTo>
                    <a:lnTo>
                      <a:pt x="5878197" y="38023"/>
                    </a:lnTo>
                    <a:lnTo>
                      <a:pt x="5851581" y="64638"/>
                    </a:lnTo>
                    <a:lnTo>
                      <a:pt x="5857284" y="100758"/>
                    </a:lnTo>
                    <a:lnTo>
                      <a:pt x="5824965" y="83648"/>
                    </a:lnTo>
                    <a:lnTo>
                      <a:pt x="5792647" y="100758"/>
                    </a:lnTo>
                    <a:lnTo>
                      <a:pt x="5798350" y="64638"/>
                    </a:lnTo>
                    <a:lnTo>
                      <a:pt x="5771734" y="38023"/>
                    </a:lnTo>
                    <a:lnTo>
                      <a:pt x="5809757" y="32318"/>
                    </a:lnTo>
                    <a:close/>
                    <a:moveTo>
                      <a:pt x="5574019" y="0"/>
                    </a:moveTo>
                    <a:lnTo>
                      <a:pt x="5591129" y="32318"/>
                    </a:lnTo>
                    <a:lnTo>
                      <a:pt x="5627249" y="38023"/>
                    </a:lnTo>
                    <a:lnTo>
                      <a:pt x="5600634" y="64638"/>
                    </a:lnTo>
                    <a:lnTo>
                      <a:pt x="5606338" y="100758"/>
                    </a:lnTo>
                    <a:lnTo>
                      <a:pt x="5574019" y="83648"/>
                    </a:lnTo>
                    <a:lnTo>
                      <a:pt x="5541700" y="100758"/>
                    </a:lnTo>
                    <a:lnTo>
                      <a:pt x="5547404" y="64638"/>
                    </a:lnTo>
                    <a:lnTo>
                      <a:pt x="5520788" y="38023"/>
                    </a:lnTo>
                    <a:lnTo>
                      <a:pt x="5556910" y="32318"/>
                    </a:lnTo>
                    <a:close/>
                    <a:moveTo>
                      <a:pt x="5323075" y="0"/>
                    </a:moveTo>
                    <a:lnTo>
                      <a:pt x="5340185" y="32318"/>
                    </a:lnTo>
                    <a:lnTo>
                      <a:pt x="5376307" y="38023"/>
                    </a:lnTo>
                    <a:lnTo>
                      <a:pt x="5349691" y="64638"/>
                    </a:lnTo>
                    <a:lnTo>
                      <a:pt x="5355394" y="100758"/>
                    </a:lnTo>
                    <a:lnTo>
                      <a:pt x="5323075" y="83648"/>
                    </a:lnTo>
                    <a:lnTo>
                      <a:pt x="5290757" y="100758"/>
                    </a:lnTo>
                    <a:lnTo>
                      <a:pt x="5296460" y="64638"/>
                    </a:lnTo>
                    <a:lnTo>
                      <a:pt x="5269844" y="38023"/>
                    </a:lnTo>
                    <a:lnTo>
                      <a:pt x="5305966" y="32318"/>
                    </a:lnTo>
                    <a:close/>
                    <a:moveTo>
                      <a:pt x="5072130" y="0"/>
                    </a:moveTo>
                    <a:lnTo>
                      <a:pt x="5089240" y="32318"/>
                    </a:lnTo>
                    <a:lnTo>
                      <a:pt x="5125362" y="38023"/>
                    </a:lnTo>
                    <a:lnTo>
                      <a:pt x="5098746" y="64638"/>
                    </a:lnTo>
                    <a:lnTo>
                      <a:pt x="5104449" y="100758"/>
                    </a:lnTo>
                    <a:lnTo>
                      <a:pt x="5072130" y="83648"/>
                    </a:lnTo>
                    <a:lnTo>
                      <a:pt x="5039812" y="100758"/>
                    </a:lnTo>
                    <a:lnTo>
                      <a:pt x="5045515" y="64638"/>
                    </a:lnTo>
                    <a:lnTo>
                      <a:pt x="5018899" y="38023"/>
                    </a:lnTo>
                    <a:lnTo>
                      <a:pt x="5055021" y="32318"/>
                    </a:lnTo>
                    <a:close/>
                    <a:moveTo>
                      <a:pt x="4821184" y="0"/>
                    </a:moveTo>
                    <a:lnTo>
                      <a:pt x="4838294" y="32318"/>
                    </a:lnTo>
                    <a:lnTo>
                      <a:pt x="4874416" y="38023"/>
                    </a:lnTo>
                    <a:lnTo>
                      <a:pt x="4847799" y="64638"/>
                    </a:lnTo>
                    <a:lnTo>
                      <a:pt x="4853503" y="100758"/>
                    </a:lnTo>
                    <a:lnTo>
                      <a:pt x="4821184" y="83648"/>
                    </a:lnTo>
                    <a:lnTo>
                      <a:pt x="4788866" y="100758"/>
                    </a:lnTo>
                    <a:lnTo>
                      <a:pt x="4794569" y="64638"/>
                    </a:lnTo>
                    <a:lnTo>
                      <a:pt x="4767953" y="38023"/>
                    </a:lnTo>
                    <a:lnTo>
                      <a:pt x="4804075" y="32318"/>
                    </a:lnTo>
                    <a:close/>
                    <a:moveTo>
                      <a:pt x="4570240" y="0"/>
                    </a:moveTo>
                    <a:lnTo>
                      <a:pt x="4587350" y="32318"/>
                    </a:lnTo>
                    <a:lnTo>
                      <a:pt x="4623472" y="38023"/>
                    </a:lnTo>
                    <a:lnTo>
                      <a:pt x="4596856" y="64638"/>
                    </a:lnTo>
                    <a:lnTo>
                      <a:pt x="4602559" y="100758"/>
                    </a:lnTo>
                    <a:lnTo>
                      <a:pt x="4570240" y="83648"/>
                    </a:lnTo>
                    <a:lnTo>
                      <a:pt x="4537922" y="100758"/>
                    </a:lnTo>
                    <a:lnTo>
                      <a:pt x="4543625" y="64638"/>
                    </a:lnTo>
                    <a:lnTo>
                      <a:pt x="4517009" y="38023"/>
                    </a:lnTo>
                    <a:lnTo>
                      <a:pt x="4553131" y="32318"/>
                    </a:lnTo>
                    <a:close/>
                    <a:moveTo>
                      <a:pt x="4319295" y="0"/>
                    </a:moveTo>
                    <a:lnTo>
                      <a:pt x="4336405" y="32318"/>
                    </a:lnTo>
                    <a:lnTo>
                      <a:pt x="4372525" y="38023"/>
                    </a:lnTo>
                    <a:lnTo>
                      <a:pt x="4345910" y="64638"/>
                    </a:lnTo>
                    <a:lnTo>
                      <a:pt x="4351614" y="100758"/>
                    </a:lnTo>
                    <a:lnTo>
                      <a:pt x="4319295" y="83648"/>
                    </a:lnTo>
                    <a:lnTo>
                      <a:pt x="4286976" y="100758"/>
                    </a:lnTo>
                    <a:lnTo>
                      <a:pt x="4292680" y="64638"/>
                    </a:lnTo>
                    <a:lnTo>
                      <a:pt x="4266064" y="38023"/>
                    </a:lnTo>
                    <a:lnTo>
                      <a:pt x="4302186" y="32318"/>
                    </a:lnTo>
                    <a:close/>
                    <a:moveTo>
                      <a:pt x="4068350" y="0"/>
                    </a:moveTo>
                    <a:lnTo>
                      <a:pt x="4085460" y="32318"/>
                    </a:lnTo>
                    <a:lnTo>
                      <a:pt x="4121582" y="38023"/>
                    </a:lnTo>
                    <a:lnTo>
                      <a:pt x="4094966" y="64638"/>
                    </a:lnTo>
                    <a:lnTo>
                      <a:pt x="4100669" y="100758"/>
                    </a:lnTo>
                    <a:lnTo>
                      <a:pt x="4068350" y="83648"/>
                    </a:lnTo>
                    <a:lnTo>
                      <a:pt x="4036032" y="100758"/>
                    </a:lnTo>
                    <a:lnTo>
                      <a:pt x="4041735" y="64638"/>
                    </a:lnTo>
                    <a:lnTo>
                      <a:pt x="4015119" y="38023"/>
                    </a:lnTo>
                    <a:lnTo>
                      <a:pt x="4051241" y="32318"/>
                    </a:lnTo>
                    <a:close/>
                    <a:moveTo>
                      <a:pt x="3817406" y="0"/>
                    </a:moveTo>
                    <a:lnTo>
                      <a:pt x="3834516" y="32318"/>
                    </a:lnTo>
                    <a:lnTo>
                      <a:pt x="3870638" y="38023"/>
                    </a:lnTo>
                    <a:lnTo>
                      <a:pt x="3844022" y="64638"/>
                    </a:lnTo>
                    <a:lnTo>
                      <a:pt x="3849725" y="100758"/>
                    </a:lnTo>
                    <a:lnTo>
                      <a:pt x="3817406" y="83648"/>
                    </a:lnTo>
                    <a:lnTo>
                      <a:pt x="3785088" y="100758"/>
                    </a:lnTo>
                    <a:lnTo>
                      <a:pt x="3790791" y="64638"/>
                    </a:lnTo>
                    <a:lnTo>
                      <a:pt x="3764175" y="38023"/>
                    </a:lnTo>
                    <a:lnTo>
                      <a:pt x="3800297" y="32318"/>
                    </a:lnTo>
                    <a:close/>
                    <a:moveTo>
                      <a:pt x="3566460" y="0"/>
                    </a:moveTo>
                    <a:lnTo>
                      <a:pt x="3583570" y="32318"/>
                    </a:lnTo>
                    <a:lnTo>
                      <a:pt x="3619692" y="38023"/>
                    </a:lnTo>
                    <a:lnTo>
                      <a:pt x="3593075" y="64638"/>
                    </a:lnTo>
                    <a:lnTo>
                      <a:pt x="3598779" y="100758"/>
                    </a:lnTo>
                    <a:lnTo>
                      <a:pt x="3566460" y="83648"/>
                    </a:lnTo>
                    <a:lnTo>
                      <a:pt x="3534142" y="100758"/>
                    </a:lnTo>
                    <a:lnTo>
                      <a:pt x="3539845" y="64638"/>
                    </a:lnTo>
                    <a:lnTo>
                      <a:pt x="3513229" y="38023"/>
                    </a:lnTo>
                    <a:lnTo>
                      <a:pt x="3549351" y="32318"/>
                    </a:lnTo>
                    <a:close/>
                    <a:moveTo>
                      <a:pt x="3315515" y="0"/>
                    </a:moveTo>
                    <a:lnTo>
                      <a:pt x="3332625" y="32318"/>
                    </a:lnTo>
                    <a:lnTo>
                      <a:pt x="3368747" y="38023"/>
                    </a:lnTo>
                    <a:lnTo>
                      <a:pt x="3342131" y="64638"/>
                    </a:lnTo>
                    <a:lnTo>
                      <a:pt x="3347834" y="100758"/>
                    </a:lnTo>
                    <a:lnTo>
                      <a:pt x="3315515" y="83648"/>
                    </a:lnTo>
                    <a:lnTo>
                      <a:pt x="3283197" y="100758"/>
                    </a:lnTo>
                    <a:lnTo>
                      <a:pt x="3288900" y="64638"/>
                    </a:lnTo>
                    <a:lnTo>
                      <a:pt x="3262284" y="38023"/>
                    </a:lnTo>
                    <a:lnTo>
                      <a:pt x="3298406" y="32318"/>
                    </a:lnTo>
                    <a:close/>
                    <a:moveTo>
                      <a:pt x="3064571" y="0"/>
                    </a:moveTo>
                    <a:lnTo>
                      <a:pt x="3081681" y="32318"/>
                    </a:lnTo>
                    <a:lnTo>
                      <a:pt x="3117803" y="38023"/>
                    </a:lnTo>
                    <a:lnTo>
                      <a:pt x="3091187" y="64638"/>
                    </a:lnTo>
                    <a:lnTo>
                      <a:pt x="3096890" y="100758"/>
                    </a:lnTo>
                    <a:lnTo>
                      <a:pt x="3064571" y="83648"/>
                    </a:lnTo>
                    <a:lnTo>
                      <a:pt x="3032253" y="100758"/>
                    </a:lnTo>
                    <a:lnTo>
                      <a:pt x="3037956" y="64638"/>
                    </a:lnTo>
                    <a:lnTo>
                      <a:pt x="3011340" y="38023"/>
                    </a:lnTo>
                    <a:lnTo>
                      <a:pt x="3047462" y="32318"/>
                    </a:lnTo>
                    <a:close/>
                    <a:moveTo>
                      <a:pt x="2813625" y="0"/>
                    </a:moveTo>
                    <a:lnTo>
                      <a:pt x="2830735" y="32318"/>
                    </a:lnTo>
                    <a:lnTo>
                      <a:pt x="2866857" y="38023"/>
                    </a:lnTo>
                    <a:lnTo>
                      <a:pt x="2840241" y="64638"/>
                    </a:lnTo>
                    <a:lnTo>
                      <a:pt x="2845944" y="100758"/>
                    </a:lnTo>
                    <a:lnTo>
                      <a:pt x="2813625" y="83648"/>
                    </a:lnTo>
                    <a:lnTo>
                      <a:pt x="2781307" y="100758"/>
                    </a:lnTo>
                    <a:lnTo>
                      <a:pt x="2787010" y="64638"/>
                    </a:lnTo>
                    <a:lnTo>
                      <a:pt x="2760394" y="38023"/>
                    </a:lnTo>
                    <a:lnTo>
                      <a:pt x="2796516" y="32318"/>
                    </a:lnTo>
                    <a:close/>
                    <a:moveTo>
                      <a:pt x="2562681" y="0"/>
                    </a:moveTo>
                    <a:lnTo>
                      <a:pt x="2579790" y="32318"/>
                    </a:lnTo>
                    <a:lnTo>
                      <a:pt x="2615910" y="38023"/>
                    </a:lnTo>
                    <a:lnTo>
                      <a:pt x="2589296" y="64638"/>
                    </a:lnTo>
                    <a:lnTo>
                      <a:pt x="2594999" y="100758"/>
                    </a:lnTo>
                    <a:lnTo>
                      <a:pt x="2562681" y="83648"/>
                    </a:lnTo>
                    <a:lnTo>
                      <a:pt x="2530360" y="100758"/>
                    </a:lnTo>
                    <a:lnTo>
                      <a:pt x="2536065" y="64638"/>
                    </a:lnTo>
                    <a:lnTo>
                      <a:pt x="2509449" y="38023"/>
                    </a:lnTo>
                    <a:lnTo>
                      <a:pt x="2545571" y="32318"/>
                    </a:lnTo>
                    <a:close/>
                    <a:moveTo>
                      <a:pt x="2311736" y="0"/>
                    </a:moveTo>
                    <a:lnTo>
                      <a:pt x="2328846" y="32318"/>
                    </a:lnTo>
                    <a:lnTo>
                      <a:pt x="2364966" y="38023"/>
                    </a:lnTo>
                    <a:lnTo>
                      <a:pt x="2338352" y="64638"/>
                    </a:lnTo>
                    <a:lnTo>
                      <a:pt x="2344055" y="100758"/>
                    </a:lnTo>
                    <a:lnTo>
                      <a:pt x="2311736" y="83648"/>
                    </a:lnTo>
                    <a:lnTo>
                      <a:pt x="2279416" y="100758"/>
                    </a:lnTo>
                    <a:lnTo>
                      <a:pt x="2285121" y="64638"/>
                    </a:lnTo>
                    <a:lnTo>
                      <a:pt x="2258505" y="38023"/>
                    </a:lnTo>
                    <a:lnTo>
                      <a:pt x="2294626" y="32318"/>
                    </a:lnTo>
                    <a:close/>
                    <a:moveTo>
                      <a:pt x="2060790" y="0"/>
                    </a:moveTo>
                    <a:lnTo>
                      <a:pt x="2077900" y="32318"/>
                    </a:lnTo>
                    <a:lnTo>
                      <a:pt x="2114022" y="38023"/>
                    </a:lnTo>
                    <a:lnTo>
                      <a:pt x="2087406" y="64638"/>
                    </a:lnTo>
                    <a:lnTo>
                      <a:pt x="2093109" y="100758"/>
                    </a:lnTo>
                    <a:lnTo>
                      <a:pt x="2060790" y="83648"/>
                    </a:lnTo>
                    <a:lnTo>
                      <a:pt x="2028472" y="100758"/>
                    </a:lnTo>
                    <a:lnTo>
                      <a:pt x="2034175" y="64638"/>
                    </a:lnTo>
                    <a:lnTo>
                      <a:pt x="2007559" y="38023"/>
                    </a:lnTo>
                    <a:lnTo>
                      <a:pt x="2043680" y="32318"/>
                    </a:lnTo>
                    <a:close/>
                    <a:moveTo>
                      <a:pt x="1809845" y="0"/>
                    </a:moveTo>
                    <a:lnTo>
                      <a:pt x="1826955" y="32318"/>
                    </a:lnTo>
                    <a:lnTo>
                      <a:pt x="1863077" y="38023"/>
                    </a:lnTo>
                    <a:lnTo>
                      <a:pt x="1836461" y="64638"/>
                    </a:lnTo>
                    <a:lnTo>
                      <a:pt x="1842164" y="100758"/>
                    </a:lnTo>
                    <a:lnTo>
                      <a:pt x="1809845" y="83648"/>
                    </a:lnTo>
                    <a:lnTo>
                      <a:pt x="1777527" y="100758"/>
                    </a:lnTo>
                    <a:lnTo>
                      <a:pt x="1783230" y="64638"/>
                    </a:lnTo>
                    <a:lnTo>
                      <a:pt x="1756614" y="38023"/>
                    </a:lnTo>
                    <a:lnTo>
                      <a:pt x="1792736" y="32318"/>
                    </a:lnTo>
                    <a:close/>
                    <a:moveTo>
                      <a:pt x="1558901" y="0"/>
                    </a:moveTo>
                    <a:lnTo>
                      <a:pt x="1576011" y="32318"/>
                    </a:lnTo>
                    <a:lnTo>
                      <a:pt x="1612133" y="38023"/>
                    </a:lnTo>
                    <a:lnTo>
                      <a:pt x="1585517" y="64638"/>
                    </a:lnTo>
                    <a:lnTo>
                      <a:pt x="1591220" y="100758"/>
                    </a:lnTo>
                    <a:lnTo>
                      <a:pt x="1558901" y="83648"/>
                    </a:lnTo>
                    <a:lnTo>
                      <a:pt x="1526583" y="100758"/>
                    </a:lnTo>
                    <a:lnTo>
                      <a:pt x="1532286" y="64638"/>
                    </a:lnTo>
                    <a:lnTo>
                      <a:pt x="1505670" y="38023"/>
                    </a:lnTo>
                    <a:lnTo>
                      <a:pt x="1541791" y="32318"/>
                    </a:lnTo>
                    <a:close/>
                    <a:moveTo>
                      <a:pt x="1307956" y="0"/>
                    </a:moveTo>
                    <a:lnTo>
                      <a:pt x="1325066" y="32318"/>
                    </a:lnTo>
                    <a:lnTo>
                      <a:pt x="1361185" y="38023"/>
                    </a:lnTo>
                    <a:lnTo>
                      <a:pt x="1334571" y="64638"/>
                    </a:lnTo>
                    <a:lnTo>
                      <a:pt x="1340274" y="100758"/>
                    </a:lnTo>
                    <a:lnTo>
                      <a:pt x="1307956" y="83648"/>
                    </a:lnTo>
                    <a:lnTo>
                      <a:pt x="1275635" y="100758"/>
                    </a:lnTo>
                    <a:lnTo>
                      <a:pt x="1281340" y="64638"/>
                    </a:lnTo>
                    <a:lnTo>
                      <a:pt x="1254724" y="38023"/>
                    </a:lnTo>
                    <a:lnTo>
                      <a:pt x="1290845" y="32318"/>
                    </a:lnTo>
                    <a:close/>
                    <a:moveTo>
                      <a:pt x="1057011" y="0"/>
                    </a:moveTo>
                    <a:lnTo>
                      <a:pt x="1074121" y="32318"/>
                    </a:lnTo>
                    <a:lnTo>
                      <a:pt x="1110241" y="38023"/>
                    </a:lnTo>
                    <a:lnTo>
                      <a:pt x="1083627" y="64638"/>
                    </a:lnTo>
                    <a:lnTo>
                      <a:pt x="1089330" y="100758"/>
                    </a:lnTo>
                    <a:lnTo>
                      <a:pt x="1057011" y="83648"/>
                    </a:lnTo>
                    <a:lnTo>
                      <a:pt x="1024692" y="100758"/>
                    </a:lnTo>
                    <a:lnTo>
                      <a:pt x="1030396" y="64638"/>
                    </a:lnTo>
                    <a:lnTo>
                      <a:pt x="1003780" y="38023"/>
                    </a:lnTo>
                    <a:lnTo>
                      <a:pt x="1039901" y="32318"/>
                    </a:lnTo>
                    <a:close/>
                    <a:moveTo>
                      <a:pt x="806066" y="0"/>
                    </a:moveTo>
                    <a:lnTo>
                      <a:pt x="823176" y="32318"/>
                    </a:lnTo>
                    <a:lnTo>
                      <a:pt x="859298" y="38023"/>
                    </a:lnTo>
                    <a:lnTo>
                      <a:pt x="832682" y="64638"/>
                    </a:lnTo>
                    <a:lnTo>
                      <a:pt x="838385" y="100758"/>
                    </a:lnTo>
                    <a:lnTo>
                      <a:pt x="806066" y="83648"/>
                    </a:lnTo>
                    <a:lnTo>
                      <a:pt x="773748" y="100758"/>
                    </a:lnTo>
                    <a:lnTo>
                      <a:pt x="779451" y="64638"/>
                    </a:lnTo>
                    <a:lnTo>
                      <a:pt x="752835" y="38023"/>
                    </a:lnTo>
                    <a:lnTo>
                      <a:pt x="788956" y="32318"/>
                    </a:lnTo>
                    <a:close/>
                    <a:moveTo>
                      <a:pt x="555121" y="0"/>
                    </a:moveTo>
                    <a:lnTo>
                      <a:pt x="572231" y="32318"/>
                    </a:lnTo>
                    <a:lnTo>
                      <a:pt x="608352" y="38023"/>
                    </a:lnTo>
                    <a:lnTo>
                      <a:pt x="581736" y="64638"/>
                    </a:lnTo>
                    <a:lnTo>
                      <a:pt x="587439" y="100758"/>
                    </a:lnTo>
                    <a:lnTo>
                      <a:pt x="555121" y="83648"/>
                    </a:lnTo>
                    <a:lnTo>
                      <a:pt x="522802" y="100758"/>
                    </a:lnTo>
                    <a:lnTo>
                      <a:pt x="528505" y="64638"/>
                    </a:lnTo>
                    <a:lnTo>
                      <a:pt x="501889" y="38023"/>
                    </a:lnTo>
                    <a:lnTo>
                      <a:pt x="538011" y="32318"/>
                    </a:lnTo>
                    <a:close/>
                    <a:moveTo>
                      <a:pt x="304176" y="0"/>
                    </a:moveTo>
                    <a:lnTo>
                      <a:pt x="319385" y="32318"/>
                    </a:lnTo>
                    <a:lnTo>
                      <a:pt x="357408" y="38023"/>
                    </a:lnTo>
                    <a:lnTo>
                      <a:pt x="330792" y="64638"/>
                    </a:lnTo>
                    <a:lnTo>
                      <a:pt x="336495" y="100758"/>
                    </a:lnTo>
                    <a:lnTo>
                      <a:pt x="304176" y="83648"/>
                    </a:lnTo>
                    <a:lnTo>
                      <a:pt x="271858" y="100758"/>
                    </a:lnTo>
                    <a:lnTo>
                      <a:pt x="277561" y="64638"/>
                    </a:lnTo>
                    <a:lnTo>
                      <a:pt x="250945" y="38023"/>
                    </a:lnTo>
                    <a:lnTo>
                      <a:pt x="287066" y="32318"/>
                    </a:lnTo>
                    <a:close/>
                    <a:moveTo>
                      <a:pt x="53231" y="0"/>
                    </a:moveTo>
                    <a:lnTo>
                      <a:pt x="68440" y="32318"/>
                    </a:lnTo>
                    <a:lnTo>
                      <a:pt x="106463" y="38023"/>
                    </a:lnTo>
                    <a:lnTo>
                      <a:pt x="79847" y="64638"/>
                    </a:lnTo>
                    <a:lnTo>
                      <a:pt x="85550" y="100758"/>
                    </a:lnTo>
                    <a:lnTo>
                      <a:pt x="53231" y="83648"/>
                    </a:lnTo>
                    <a:lnTo>
                      <a:pt x="20913" y="100758"/>
                    </a:lnTo>
                    <a:lnTo>
                      <a:pt x="26616" y="64638"/>
                    </a:lnTo>
                    <a:lnTo>
                      <a:pt x="0" y="38023"/>
                    </a:lnTo>
                    <a:lnTo>
                      <a:pt x="36121" y="32318"/>
                    </a:lnTo>
                    <a:close/>
                  </a:path>
                </a:pathLst>
              </a:custGeom>
              <a:solidFill>
                <a:schemeClr val="bg1"/>
              </a:solidFill>
              <a:ln w="12668" cap="flat">
                <a:noFill/>
                <a:prstDash val="solid"/>
                <a:miter/>
              </a:ln>
            </p:spPr>
            <p:txBody>
              <a:bodyPr rtlCol="0" anchor="ctr"/>
              <a:lstStyle/>
              <a:p>
                <a:endParaRPr lang="en-US"/>
              </a:p>
            </p:txBody>
          </p:sp>
          <p:sp>
            <p:nvSpPr>
              <p:cNvPr id="4444" name="Freeform: Shape 4443">
                <a:extLst>
                  <a:ext uri="{FF2B5EF4-FFF2-40B4-BE49-F238E27FC236}">
                    <a16:creationId xmlns:a16="http://schemas.microsoft.com/office/drawing/2014/main" id="{1194FE1D-806A-B4FE-E293-4DA5E7A40AFE}"/>
                  </a:ext>
                </a:extLst>
              </p:cNvPr>
              <p:cNvSpPr/>
              <p:nvPr/>
            </p:nvSpPr>
            <p:spPr>
              <a:xfrm>
                <a:off x="1507430" y="3996302"/>
                <a:ext cx="6129141" cy="100758"/>
              </a:xfrm>
              <a:custGeom>
                <a:avLst/>
                <a:gdLst>
                  <a:gd name="connsiteX0" fmla="*/ 6043591 w 6129141"/>
                  <a:gd name="connsiteY0" fmla="*/ 0 h 100758"/>
                  <a:gd name="connsiteX1" fmla="*/ 6075909 w 6129141"/>
                  <a:gd name="connsiteY1" fmla="*/ 17110 h 100758"/>
                  <a:gd name="connsiteX2" fmla="*/ 6108228 w 6129141"/>
                  <a:gd name="connsiteY2" fmla="*/ 0 h 100758"/>
                  <a:gd name="connsiteX3" fmla="*/ 6102524 w 6129141"/>
                  <a:gd name="connsiteY3" fmla="*/ 36121 h 100758"/>
                  <a:gd name="connsiteX4" fmla="*/ 6129141 w 6129141"/>
                  <a:gd name="connsiteY4" fmla="*/ 62737 h 100758"/>
                  <a:gd name="connsiteX5" fmla="*/ 6093019 w 6129141"/>
                  <a:gd name="connsiteY5" fmla="*/ 68440 h 100758"/>
                  <a:gd name="connsiteX6" fmla="*/ 6075909 w 6129141"/>
                  <a:gd name="connsiteY6" fmla="*/ 100758 h 100758"/>
                  <a:gd name="connsiteX7" fmla="*/ 6060701 w 6129141"/>
                  <a:gd name="connsiteY7" fmla="*/ 68440 h 100758"/>
                  <a:gd name="connsiteX8" fmla="*/ 6022678 w 6129141"/>
                  <a:gd name="connsiteY8" fmla="*/ 62737 h 100758"/>
                  <a:gd name="connsiteX9" fmla="*/ 6049294 w 6129141"/>
                  <a:gd name="connsiteY9" fmla="*/ 36121 h 100758"/>
                  <a:gd name="connsiteX10" fmla="*/ 5792646 w 6129141"/>
                  <a:gd name="connsiteY10" fmla="*/ 0 h 100758"/>
                  <a:gd name="connsiteX11" fmla="*/ 5824964 w 6129141"/>
                  <a:gd name="connsiteY11" fmla="*/ 17110 h 100758"/>
                  <a:gd name="connsiteX12" fmla="*/ 5857283 w 6129141"/>
                  <a:gd name="connsiteY12" fmla="*/ 0 h 100758"/>
                  <a:gd name="connsiteX13" fmla="*/ 5851580 w 6129141"/>
                  <a:gd name="connsiteY13" fmla="*/ 36121 h 100758"/>
                  <a:gd name="connsiteX14" fmla="*/ 5878196 w 6129141"/>
                  <a:gd name="connsiteY14" fmla="*/ 62737 h 100758"/>
                  <a:gd name="connsiteX15" fmla="*/ 5842074 w 6129141"/>
                  <a:gd name="connsiteY15" fmla="*/ 68440 h 100758"/>
                  <a:gd name="connsiteX16" fmla="*/ 5824964 w 6129141"/>
                  <a:gd name="connsiteY16" fmla="*/ 100758 h 100758"/>
                  <a:gd name="connsiteX17" fmla="*/ 5809756 w 6129141"/>
                  <a:gd name="connsiteY17" fmla="*/ 68440 h 100758"/>
                  <a:gd name="connsiteX18" fmla="*/ 5771733 w 6129141"/>
                  <a:gd name="connsiteY18" fmla="*/ 62737 h 100758"/>
                  <a:gd name="connsiteX19" fmla="*/ 5798349 w 6129141"/>
                  <a:gd name="connsiteY19" fmla="*/ 36121 h 100758"/>
                  <a:gd name="connsiteX20" fmla="*/ 5541699 w 6129141"/>
                  <a:gd name="connsiteY20" fmla="*/ 0 h 100758"/>
                  <a:gd name="connsiteX21" fmla="*/ 5574018 w 6129141"/>
                  <a:gd name="connsiteY21" fmla="*/ 17110 h 100758"/>
                  <a:gd name="connsiteX22" fmla="*/ 5606337 w 6129141"/>
                  <a:gd name="connsiteY22" fmla="*/ 0 h 100758"/>
                  <a:gd name="connsiteX23" fmla="*/ 5600633 w 6129141"/>
                  <a:gd name="connsiteY23" fmla="*/ 36121 h 100758"/>
                  <a:gd name="connsiteX24" fmla="*/ 5627248 w 6129141"/>
                  <a:gd name="connsiteY24" fmla="*/ 62737 h 100758"/>
                  <a:gd name="connsiteX25" fmla="*/ 5591128 w 6129141"/>
                  <a:gd name="connsiteY25" fmla="*/ 68440 h 100758"/>
                  <a:gd name="connsiteX26" fmla="*/ 5574018 w 6129141"/>
                  <a:gd name="connsiteY26" fmla="*/ 100758 h 100758"/>
                  <a:gd name="connsiteX27" fmla="*/ 5556909 w 6129141"/>
                  <a:gd name="connsiteY27" fmla="*/ 68440 h 100758"/>
                  <a:gd name="connsiteX28" fmla="*/ 5520787 w 6129141"/>
                  <a:gd name="connsiteY28" fmla="*/ 62737 h 100758"/>
                  <a:gd name="connsiteX29" fmla="*/ 5547403 w 6129141"/>
                  <a:gd name="connsiteY29" fmla="*/ 36121 h 100758"/>
                  <a:gd name="connsiteX30" fmla="*/ 5290756 w 6129141"/>
                  <a:gd name="connsiteY30" fmla="*/ 0 h 100758"/>
                  <a:gd name="connsiteX31" fmla="*/ 5323074 w 6129141"/>
                  <a:gd name="connsiteY31" fmla="*/ 17110 h 100758"/>
                  <a:gd name="connsiteX32" fmla="*/ 5355393 w 6129141"/>
                  <a:gd name="connsiteY32" fmla="*/ 0 h 100758"/>
                  <a:gd name="connsiteX33" fmla="*/ 5349690 w 6129141"/>
                  <a:gd name="connsiteY33" fmla="*/ 36121 h 100758"/>
                  <a:gd name="connsiteX34" fmla="*/ 5376306 w 6129141"/>
                  <a:gd name="connsiteY34" fmla="*/ 62737 h 100758"/>
                  <a:gd name="connsiteX35" fmla="*/ 5340184 w 6129141"/>
                  <a:gd name="connsiteY35" fmla="*/ 68440 h 100758"/>
                  <a:gd name="connsiteX36" fmla="*/ 5323074 w 6129141"/>
                  <a:gd name="connsiteY36" fmla="*/ 100758 h 100758"/>
                  <a:gd name="connsiteX37" fmla="*/ 5305965 w 6129141"/>
                  <a:gd name="connsiteY37" fmla="*/ 68440 h 100758"/>
                  <a:gd name="connsiteX38" fmla="*/ 5269843 w 6129141"/>
                  <a:gd name="connsiteY38" fmla="*/ 62737 h 100758"/>
                  <a:gd name="connsiteX39" fmla="*/ 5296459 w 6129141"/>
                  <a:gd name="connsiteY39" fmla="*/ 36121 h 100758"/>
                  <a:gd name="connsiteX40" fmla="*/ 5039811 w 6129141"/>
                  <a:gd name="connsiteY40" fmla="*/ 0 h 100758"/>
                  <a:gd name="connsiteX41" fmla="*/ 5072129 w 6129141"/>
                  <a:gd name="connsiteY41" fmla="*/ 17110 h 100758"/>
                  <a:gd name="connsiteX42" fmla="*/ 5104448 w 6129141"/>
                  <a:gd name="connsiteY42" fmla="*/ 0 h 100758"/>
                  <a:gd name="connsiteX43" fmla="*/ 5098745 w 6129141"/>
                  <a:gd name="connsiteY43" fmla="*/ 36121 h 100758"/>
                  <a:gd name="connsiteX44" fmla="*/ 5125361 w 6129141"/>
                  <a:gd name="connsiteY44" fmla="*/ 62737 h 100758"/>
                  <a:gd name="connsiteX45" fmla="*/ 5089239 w 6129141"/>
                  <a:gd name="connsiteY45" fmla="*/ 68440 h 100758"/>
                  <a:gd name="connsiteX46" fmla="*/ 5072129 w 6129141"/>
                  <a:gd name="connsiteY46" fmla="*/ 100758 h 100758"/>
                  <a:gd name="connsiteX47" fmla="*/ 5055020 w 6129141"/>
                  <a:gd name="connsiteY47" fmla="*/ 68440 h 100758"/>
                  <a:gd name="connsiteX48" fmla="*/ 5018898 w 6129141"/>
                  <a:gd name="connsiteY48" fmla="*/ 62737 h 100758"/>
                  <a:gd name="connsiteX49" fmla="*/ 5045514 w 6129141"/>
                  <a:gd name="connsiteY49" fmla="*/ 36121 h 100758"/>
                  <a:gd name="connsiteX50" fmla="*/ 4788865 w 6129141"/>
                  <a:gd name="connsiteY50" fmla="*/ 0 h 100758"/>
                  <a:gd name="connsiteX51" fmla="*/ 4821183 w 6129141"/>
                  <a:gd name="connsiteY51" fmla="*/ 17110 h 100758"/>
                  <a:gd name="connsiteX52" fmla="*/ 4853502 w 6129141"/>
                  <a:gd name="connsiteY52" fmla="*/ 0 h 100758"/>
                  <a:gd name="connsiteX53" fmla="*/ 4847798 w 6129141"/>
                  <a:gd name="connsiteY53" fmla="*/ 36121 h 100758"/>
                  <a:gd name="connsiteX54" fmla="*/ 4874415 w 6129141"/>
                  <a:gd name="connsiteY54" fmla="*/ 62737 h 100758"/>
                  <a:gd name="connsiteX55" fmla="*/ 4838293 w 6129141"/>
                  <a:gd name="connsiteY55" fmla="*/ 68440 h 100758"/>
                  <a:gd name="connsiteX56" fmla="*/ 4821183 w 6129141"/>
                  <a:gd name="connsiteY56" fmla="*/ 100758 h 100758"/>
                  <a:gd name="connsiteX57" fmla="*/ 4804074 w 6129141"/>
                  <a:gd name="connsiteY57" fmla="*/ 68440 h 100758"/>
                  <a:gd name="connsiteX58" fmla="*/ 4767952 w 6129141"/>
                  <a:gd name="connsiteY58" fmla="*/ 62737 h 100758"/>
                  <a:gd name="connsiteX59" fmla="*/ 4794568 w 6129141"/>
                  <a:gd name="connsiteY59" fmla="*/ 36121 h 100758"/>
                  <a:gd name="connsiteX60" fmla="*/ 4537921 w 6129141"/>
                  <a:gd name="connsiteY60" fmla="*/ 0 h 100758"/>
                  <a:gd name="connsiteX61" fmla="*/ 4570239 w 6129141"/>
                  <a:gd name="connsiteY61" fmla="*/ 17110 h 100758"/>
                  <a:gd name="connsiteX62" fmla="*/ 4602558 w 6129141"/>
                  <a:gd name="connsiteY62" fmla="*/ 0 h 100758"/>
                  <a:gd name="connsiteX63" fmla="*/ 4596855 w 6129141"/>
                  <a:gd name="connsiteY63" fmla="*/ 36121 h 100758"/>
                  <a:gd name="connsiteX64" fmla="*/ 4623471 w 6129141"/>
                  <a:gd name="connsiteY64" fmla="*/ 62737 h 100758"/>
                  <a:gd name="connsiteX65" fmla="*/ 4587349 w 6129141"/>
                  <a:gd name="connsiteY65" fmla="*/ 68440 h 100758"/>
                  <a:gd name="connsiteX66" fmla="*/ 4570239 w 6129141"/>
                  <a:gd name="connsiteY66" fmla="*/ 100758 h 100758"/>
                  <a:gd name="connsiteX67" fmla="*/ 4553130 w 6129141"/>
                  <a:gd name="connsiteY67" fmla="*/ 68440 h 100758"/>
                  <a:gd name="connsiteX68" fmla="*/ 4517008 w 6129141"/>
                  <a:gd name="connsiteY68" fmla="*/ 62737 h 100758"/>
                  <a:gd name="connsiteX69" fmla="*/ 4543624 w 6129141"/>
                  <a:gd name="connsiteY69" fmla="*/ 36121 h 100758"/>
                  <a:gd name="connsiteX70" fmla="*/ 4286975 w 6129141"/>
                  <a:gd name="connsiteY70" fmla="*/ 0 h 100758"/>
                  <a:gd name="connsiteX71" fmla="*/ 4319294 w 6129141"/>
                  <a:gd name="connsiteY71" fmla="*/ 17110 h 100758"/>
                  <a:gd name="connsiteX72" fmla="*/ 4351613 w 6129141"/>
                  <a:gd name="connsiteY72" fmla="*/ 0 h 100758"/>
                  <a:gd name="connsiteX73" fmla="*/ 4345909 w 6129141"/>
                  <a:gd name="connsiteY73" fmla="*/ 36121 h 100758"/>
                  <a:gd name="connsiteX74" fmla="*/ 4372524 w 6129141"/>
                  <a:gd name="connsiteY74" fmla="*/ 62737 h 100758"/>
                  <a:gd name="connsiteX75" fmla="*/ 4336404 w 6129141"/>
                  <a:gd name="connsiteY75" fmla="*/ 68440 h 100758"/>
                  <a:gd name="connsiteX76" fmla="*/ 4319294 w 6129141"/>
                  <a:gd name="connsiteY76" fmla="*/ 100758 h 100758"/>
                  <a:gd name="connsiteX77" fmla="*/ 4302185 w 6129141"/>
                  <a:gd name="connsiteY77" fmla="*/ 68440 h 100758"/>
                  <a:gd name="connsiteX78" fmla="*/ 4266063 w 6129141"/>
                  <a:gd name="connsiteY78" fmla="*/ 62737 h 100758"/>
                  <a:gd name="connsiteX79" fmla="*/ 4292679 w 6129141"/>
                  <a:gd name="connsiteY79" fmla="*/ 36121 h 100758"/>
                  <a:gd name="connsiteX80" fmla="*/ 4036031 w 6129141"/>
                  <a:gd name="connsiteY80" fmla="*/ 0 h 100758"/>
                  <a:gd name="connsiteX81" fmla="*/ 4068349 w 6129141"/>
                  <a:gd name="connsiteY81" fmla="*/ 17110 h 100758"/>
                  <a:gd name="connsiteX82" fmla="*/ 4100668 w 6129141"/>
                  <a:gd name="connsiteY82" fmla="*/ 0 h 100758"/>
                  <a:gd name="connsiteX83" fmla="*/ 4094965 w 6129141"/>
                  <a:gd name="connsiteY83" fmla="*/ 36121 h 100758"/>
                  <a:gd name="connsiteX84" fmla="*/ 4121581 w 6129141"/>
                  <a:gd name="connsiteY84" fmla="*/ 62737 h 100758"/>
                  <a:gd name="connsiteX85" fmla="*/ 4085459 w 6129141"/>
                  <a:gd name="connsiteY85" fmla="*/ 68440 h 100758"/>
                  <a:gd name="connsiteX86" fmla="*/ 4068349 w 6129141"/>
                  <a:gd name="connsiteY86" fmla="*/ 100758 h 100758"/>
                  <a:gd name="connsiteX87" fmla="*/ 4051240 w 6129141"/>
                  <a:gd name="connsiteY87" fmla="*/ 68440 h 100758"/>
                  <a:gd name="connsiteX88" fmla="*/ 4015118 w 6129141"/>
                  <a:gd name="connsiteY88" fmla="*/ 62737 h 100758"/>
                  <a:gd name="connsiteX89" fmla="*/ 4041734 w 6129141"/>
                  <a:gd name="connsiteY89" fmla="*/ 36121 h 100758"/>
                  <a:gd name="connsiteX90" fmla="*/ 3785087 w 6129141"/>
                  <a:gd name="connsiteY90" fmla="*/ 0 h 100758"/>
                  <a:gd name="connsiteX91" fmla="*/ 3817405 w 6129141"/>
                  <a:gd name="connsiteY91" fmla="*/ 17110 h 100758"/>
                  <a:gd name="connsiteX92" fmla="*/ 3849724 w 6129141"/>
                  <a:gd name="connsiteY92" fmla="*/ 0 h 100758"/>
                  <a:gd name="connsiteX93" fmla="*/ 3844021 w 6129141"/>
                  <a:gd name="connsiteY93" fmla="*/ 36121 h 100758"/>
                  <a:gd name="connsiteX94" fmla="*/ 3870637 w 6129141"/>
                  <a:gd name="connsiteY94" fmla="*/ 62737 h 100758"/>
                  <a:gd name="connsiteX95" fmla="*/ 3834515 w 6129141"/>
                  <a:gd name="connsiteY95" fmla="*/ 68440 h 100758"/>
                  <a:gd name="connsiteX96" fmla="*/ 3817405 w 6129141"/>
                  <a:gd name="connsiteY96" fmla="*/ 100758 h 100758"/>
                  <a:gd name="connsiteX97" fmla="*/ 3800296 w 6129141"/>
                  <a:gd name="connsiteY97" fmla="*/ 68440 h 100758"/>
                  <a:gd name="connsiteX98" fmla="*/ 3764174 w 6129141"/>
                  <a:gd name="connsiteY98" fmla="*/ 62737 h 100758"/>
                  <a:gd name="connsiteX99" fmla="*/ 3790790 w 6129141"/>
                  <a:gd name="connsiteY99" fmla="*/ 36121 h 100758"/>
                  <a:gd name="connsiteX100" fmla="*/ 3534141 w 6129141"/>
                  <a:gd name="connsiteY100" fmla="*/ 0 h 100758"/>
                  <a:gd name="connsiteX101" fmla="*/ 3566459 w 6129141"/>
                  <a:gd name="connsiteY101" fmla="*/ 17110 h 100758"/>
                  <a:gd name="connsiteX102" fmla="*/ 3598778 w 6129141"/>
                  <a:gd name="connsiteY102" fmla="*/ 0 h 100758"/>
                  <a:gd name="connsiteX103" fmla="*/ 3593074 w 6129141"/>
                  <a:gd name="connsiteY103" fmla="*/ 36121 h 100758"/>
                  <a:gd name="connsiteX104" fmla="*/ 3619691 w 6129141"/>
                  <a:gd name="connsiteY104" fmla="*/ 62737 h 100758"/>
                  <a:gd name="connsiteX105" fmla="*/ 3583569 w 6129141"/>
                  <a:gd name="connsiteY105" fmla="*/ 68440 h 100758"/>
                  <a:gd name="connsiteX106" fmla="*/ 3566459 w 6129141"/>
                  <a:gd name="connsiteY106" fmla="*/ 100758 h 100758"/>
                  <a:gd name="connsiteX107" fmla="*/ 3549350 w 6129141"/>
                  <a:gd name="connsiteY107" fmla="*/ 68440 h 100758"/>
                  <a:gd name="connsiteX108" fmla="*/ 3513228 w 6129141"/>
                  <a:gd name="connsiteY108" fmla="*/ 62737 h 100758"/>
                  <a:gd name="connsiteX109" fmla="*/ 3539844 w 6129141"/>
                  <a:gd name="connsiteY109" fmla="*/ 36121 h 100758"/>
                  <a:gd name="connsiteX110" fmla="*/ 3283196 w 6129141"/>
                  <a:gd name="connsiteY110" fmla="*/ 0 h 100758"/>
                  <a:gd name="connsiteX111" fmla="*/ 3315514 w 6129141"/>
                  <a:gd name="connsiteY111" fmla="*/ 17110 h 100758"/>
                  <a:gd name="connsiteX112" fmla="*/ 3347833 w 6129141"/>
                  <a:gd name="connsiteY112" fmla="*/ 0 h 100758"/>
                  <a:gd name="connsiteX113" fmla="*/ 3342130 w 6129141"/>
                  <a:gd name="connsiteY113" fmla="*/ 36121 h 100758"/>
                  <a:gd name="connsiteX114" fmla="*/ 3368746 w 6129141"/>
                  <a:gd name="connsiteY114" fmla="*/ 62737 h 100758"/>
                  <a:gd name="connsiteX115" fmla="*/ 3332624 w 6129141"/>
                  <a:gd name="connsiteY115" fmla="*/ 68440 h 100758"/>
                  <a:gd name="connsiteX116" fmla="*/ 3315514 w 6129141"/>
                  <a:gd name="connsiteY116" fmla="*/ 100758 h 100758"/>
                  <a:gd name="connsiteX117" fmla="*/ 3298405 w 6129141"/>
                  <a:gd name="connsiteY117" fmla="*/ 68440 h 100758"/>
                  <a:gd name="connsiteX118" fmla="*/ 3262283 w 6129141"/>
                  <a:gd name="connsiteY118" fmla="*/ 62737 h 100758"/>
                  <a:gd name="connsiteX119" fmla="*/ 3288899 w 6129141"/>
                  <a:gd name="connsiteY119" fmla="*/ 36121 h 100758"/>
                  <a:gd name="connsiteX120" fmla="*/ 3032252 w 6129141"/>
                  <a:gd name="connsiteY120" fmla="*/ 0 h 100758"/>
                  <a:gd name="connsiteX121" fmla="*/ 3064570 w 6129141"/>
                  <a:gd name="connsiteY121" fmla="*/ 17110 h 100758"/>
                  <a:gd name="connsiteX122" fmla="*/ 3096889 w 6129141"/>
                  <a:gd name="connsiteY122" fmla="*/ 0 h 100758"/>
                  <a:gd name="connsiteX123" fmla="*/ 3091186 w 6129141"/>
                  <a:gd name="connsiteY123" fmla="*/ 36121 h 100758"/>
                  <a:gd name="connsiteX124" fmla="*/ 3117802 w 6129141"/>
                  <a:gd name="connsiteY124" fmla="*/ 62737 h 100758"/>
                  <a:gd name="connsiteX125" fmla="*/ 3081680 w 6129141"/>
                  <a:gd name="connsiteY125" fmla="*/ 68440 h 100758"/>
                  <a:gd name="connsiteX126" fmla="*/ 3064570 w 6129141"/>
                  <a:gd name="connsiteY126" fmla="*/ 100758 h 100758"/>
                  <a:gd name="connsiteX127" fmla="*/ 3047461 w 6129141"/>
                  <a:gd name="connsiteY127" fmla="*/ 68440 h 100758"/>
                  <a:gd name="connsiteX128" fmla="*/ 3011339 w 6129141"/>
                  <a:gd name="connsiteY128" fmla="*/ 62737 h 100758"/>
                  <a:gd name="connsiteX129" fmla="*/ 3037955 w 6129141"/>
                  <a:gd name="connsiteY129" fmla="*/ 36121 h 100758"/>
                  <a:gd name="connsiteX130" fmla="*/ 2781306 w 6129141"/>
                  <a:gd name="connsiteY130" fmla="*/ 0 h 100758"/>
                  <a:gd name="connsiteX131" fmla="*/ 2813624 w 6129141"/>
                  <a:gd name="connsiteY131" fmla="*/ 17110 h 100758"/>
                  <a:gd name="connsiteX132" fmla="*/ 2845943 w 6129141"/>
                  <a:gd name="connsiteY132" fmla="*/ 0 h 100758"/>
                  <a:gd name="connsiteX133" fmla="*/ 2840240 w 6129141"/>
                  <a:gd name="connsiteY133" fmla="*/ 36121 h 100758"/>
                  <a:gd name="connsiteX134" fmla="*/ 2866856 w 6129141"/>
                  <a:gd name="connsiteY134" fmla="*/ 62737 h 100758"/>
                  <a:gd name="connsiteX135" fmla="*/ 2830734 w 6129141"/>
                  <a:gd name="connsiteY135" fmla="*/ 68440 h 100758"/>
                  <a:gd name="connsiteX136" fmla="*/ 2813624 w 6129141"/>
                  <a:gd name="connsiteY136" fmla="*/ 100758 h 100758"/>
                  <a:gd name="connsiteX137" fmla="*/ 2796515 w 6129141"/>
                  <a:gd name="connsiteY137" fmla="*/ 68440 h 100758"/>
                  <a:gd name="connsiteX138" fmla="*/ 2760393 w 6129141"/>
                  <a:gd name="connsiteY138" fmla="*/ 62737 h 100758"/>
                  <a:gd name="connsiteX139" fmla="*/ 2787009 w 6129141"/>
                  <a:gd name="connsiteY139" fmla="*/ 36121 h 100758"/>
                  <a:gd name="connsiteX140" fmla="*/ 2530359 w 6129141"/>
                  <a:gd name="connsiteY140" fmla="*/ 0 h 100758"/>
                  <a:gd name="connsiteX141" fmla="*/ 2562680 w 6129141"/>
                  <a:gd name="connsiteY141" fmla="*/ 17110 h 100758"/>
                  <a:gd name="connsiteX142" fmla="*/ 2594998 w 6129141"/>
                  <a:gd name="connsiteY142" fmla="*/ 0 h 100758"/>
                  <a:gd name="connsiteX143" fmla="*/ 2589295 w 6129141"/>
                  <a:gd name="connsiteY143" fmla="*/ 36121 h 100758"/>
                  <a:gd name="connsiteX144" fmla="*/ 2615909 w 6129141"/>
                  <a:gd name="connsiteY144" fmla="*/ 62737 h 100758"/>
                  <a:gd name="connsiteX145" fmla="*/ 2579790 w 6129141"/>
                  <a:gd name="connsiteY145" fmla="*/ 68440 h 100758"/>
                  <a:gd name="connsiteX146" fmla="*/ 2562680 w 6129141"/>
                  <a:gd name="connsiteY146" fmla="*/ 100758 h 100758"/>
                  <a:gd name="connsiteX147" fmla="*/ 2545570 w 6129141"/>
                  <a:gd name="connsiteY147" fmla="*/ 68440 h 100758"/>
                  <a:gd name="connsiteX148" fmla="*/ 2509448 w 6129141"/>
                  <a:gd name="connsiteY148" fmla="*/ 62737 h 100758"/>
                  <a:gd name="connsiteX149" fmla="*/ 2536064 w 6129141"/>
                  <a:gd name="connsiteY149" fmla="*/ 36121 h 100758"/>
                  <a:gd name="connsiteX150" fmla="*/ 2279415 w 6129141"/>
                  <a:gd name="connsiteY150" fmla="*/ 0 h 100758"/>
                  <a:gd name="connsiteX151" fmla="*/ 2311736 w 6129141"/>
                  <a:gd name="connsiteY151" fmla="*/ 17110 h 100758"/>
                  <a:gd name="connsiteX152" fmla="*/ 2344054 w 6129141"/>
                  <a:gd name="connsiteY152" fmla="*/ 0 h 100758"/>
                  <a:gd name="connsiteX153" fmla="*/ 2338351 w 6129141"/>
                  <a:gd name="connsiteY153" fmla="*/ 36121 h 100758"/>
                  <a:gd name="connsiteX154" fmla="*/ 2364965 w 6129141"/>
                  <a:gd name="connsiteY154" fmla="*/ 62737 h 100758"/>
                  <a:gd name="connsiteX155" fmla="*/ 2328845 w 6129141"/>
                  <a:gd name="connsiteY155" fmla="*/ 68440 h 100758"/>
                  <a:gd name="connsiteX156" fmla="*/ 2311736 w 6129141"/>
                  <a:gd name="connsiteY156" fmla="*/ 100758 h 100758"/>
                  <a:gd name="connsiteX157" fmla="*/ 2294626 w 6129141"/>
                  <a:gd name="connsiteY157" fmla="*/ 68440 h 100758"/>
                  <a:gd name="connsiteX158" fmla="*/ 2258504 w 6129141"/>
                  <a:gd name="connsiteY158" fmla="*/ 62737 h 100758"/>
                  <a:gd name="connsiteX159" fmla="*/ 2285120 w 6129141"/>
                  <a:gd name="connsiteY159" fmla="*/ 36121 h 100758"/>
                  <a:gd name="connsiteX160" fmla="*/ 2028471 w 6129141"/>
                  <a:gd name="connsiteY160" fmla="*/ 0 h 100758"/>
                  <a:gd name="connsiteX161" fmla="*/ 2060790 w 6129141"/>
                  <a:gd name="connsiteY161" fmla="*/ 17110 h 100758"/>
                  <a:gd name="connsiteX162" fmla="*/ 2093108 w 6129141"/>
                  <a:gd name="connsiteY162" fmla="*/ 0 h 100758"/>
                  <a:gd name="connsiteX163" fmla="*/ 2087405 w 6129141"/>
                  <a:gd name="connsiteY163" fmla="*/ 36121 h 100758"/>
                  <a:gd name="connsiteX164" fmla="*/ 2114021 w 6129141"/>
                  <a:gd name="connsiteY164" fmla="*/ 62737 h 100758"/>
                  <a:gd name="connsiteX165" fmla="*/ 2077900 w 6129141"/>
                  <a:gd name="connsiteY165" fmla="*/ 68440 h 100758"/>
                  <a:gd name="connsiteX166" fmla="*/ 2060790 w 6129141"/>
                  <a:gd name="connsiteY166" fmla="*/ 100758 h 100758"/>
                  <a:gd name="connsiteX167" fmla="*/ 2043679 w 6129141"/>
                  <a:gd name="connsiteY167" fmla="*/ 68440 h 100758"/>
                  <a:gd name="connsiteX168" fmla="*/ 2007558 w 6129141"/>
                  <a:gd name="connsiteY168" fmla="*/ 62737 h 100758"/>
                  <a:gd name="connsiteX169" fmla="*/ 2034174 w 6129141"/>
                  <a:gd name="connsiteY169" fmla="*/ 36121 h 100758"/>
                  <a:gd name="connsiteX170" fmla="*/ 1777526 w 6129141"/>
                  <a:gd name="connsiteY170" fmla="*/ 0 h 100758"/>
                  <a:gd name="connsiteX171" fmla="*/ 1809845 w 6129141"/>
                  <a:gd name="connsiteY171" fmla="*/ 17110 h 100758"/>
                  <a:gd name="connsiteX172" fmla="*/ 1842163 w 6129141"/>
                  <a:gd name="connsiteY172" fmla="*/ 0 h 100758"/>
                  <a:gd name="connsiteX173" fmla="*/ 1836460 w 6129141"/>
                  <a:gd name="connsiteY173" fmla="*/ 36121 h 100758"/>
                  <a:gd name="connsiteX174" fmla="*/ 1863076 w 6129141"/>
                  <a:gd name="connsiteY174" fmla="*/ 62737 h 100758"/>
                  <a:gd name="connsiteX175" fmla="*/ 1826954 w 6129141"/>
                  <a:gd name="connsiteY175" fmla="*/ 68440 h 100758"/>
                  <a:gd name="connsiteX176" fmla="*/ 1809845 w 6129141"/>
                  <a:gd name="connsiteY176" fmla="*/ 100758 h 100758"/>
                  <a:gd name="connsiteX177" fmla="*/ 1792735 w 6129141"/>
                  <a:gd name="connsiteY177" fmla="*/ 68440 h 100758"/>
                  <a:gd name="connsiteX178" fmla="*/ 1756613 w 6129141"/>
                  <a:gd name="connsiteY178" fmla="*/ 62737 h 100758"/>
                  <a:gd name="connsiteX179" fmla="*/ 1783229 w 6129141"/>
                  <a:gd name="connsiteY179" fmla="*/ 36121 h 100758"/>
                  <a:gd name="connsiteX180" fmla="*/ 1526582 w 6129141"/>
                  <a:gd name="connsiteY180" fmla="*/ 0 h 100758"/>
                  <a:gd name="connsiteX181" fmla="*/ 1558901 w 6129141"/>
                  <a:gd name="connsiteY181" fmla="*/ 17110 h 100758"/>
                  <a:gd name="connsiteX182" fmla="*/ 1591219 w 6129141"/>
                  <a:gd name="connsiteY182" fmla="*/ 0 h 100758"/>
                  <a:gd name="connsiteX183" fmla="*/ 1585516 w 6129141"/>
                  <a:gd name="connsiteY183" fmla="*/ 36121 h 100758"/>
                  <a:gd name="connsiteX184" fmla="*/ 1612132 w 6129141"/>
                  <a:gd name="connsiteY184" fmla="*/ 62737 h 100758"/>
                  <a:gd name="connsiteX185" fmla="*/ 1576010 w 6129141"/>
                  <a:gd name="connsiteY185" fmla="*/ 68440 h 100758"/>
                  <a:gd name="connsiteX186" fmla="*/ 1558901 w 6129141"/>
                  <a:gd name="connsiteY186" fmla="*/ 100758 h 100758"/>
                  <a:gd name="connsiteX187" fmla="*/ 1541791 w 6129141"/>
                  <a:gd name="connsiteY187" fmla="*/ 68440 h 100758"/>
                  <a:gd name="connsiteX188" fmla="*/ 1505669 w 6129141"/>
                  <a:gd name="connsiteY188" fmla="*/ 62737 h 100758"/>
                  <a:gd name="connsiteX189" fmla="*/ 1532285 w 6129141"/>
                  <a:gd name="connsiteY189" fmla="*/ 36121 h 100758"/>
                  <a:gd name="connsiteX190" fmla="*/ 1275635 w 6129141"/>
                  <a:gd name="connsiteY190" fmla="*/ 0 h 100758"/>
                  <a:gd name="connsiteX191" fmla="*/ 1307955 w 6129141"/>
                  <a:gd name="connsiteY191" fmla="*/ 17110 h 100758"/>
                  <a:gd name="connsiteX192" fmla="*/ 1340273 w 6129141"/>
                  <a:gd name="connsiteY192" fmla="*/ 0 h 100758"/>
                  <a:gd name="connsiteX193" fmla="*/ 1334570 w 6129141"/>
                  <a:gd name="connsiteY193" fmla="*/ 36121 h 100758"/>
                  <a:gd name="connsiteX194" fmla="*/ 1361184 w 6129141"/>
                  <a:gd name="connsiteY194" fmla="*/ 62737 h 100758"/>
                  <a:gd name="connsiteX195" fmla="*/ 1325065 w 6129141"/>
                  <a:gd name="connsiteY195" fmla="*/ 68440 h 100758"/>
                  <a:gd name="connsiteX196" fmla="*/ 1307955 w 6129141"/>
                  <a:gd name="connsiteY196" fmla="*/ 100758 h 100758"/>
                  <a:gd name="connsiteX197" fmla="*/ 1290845 w 6129141"/>
                  <a:gd name="connsiteY197" fmla="*/ 68440 h 100758"/>
                  <a:gd name="connsiteX198" fmla="*/ 1254723 w 6129141"/>
                  <a:gd name="connsiteY198" fmla="*/ 62737 h 100758"/>
                  <a:gd name="connsiteX199" fmla="*/ 1281339 w 6129141"/>
                  <a:gd name="connsiteY199" fmla="*/ 36121 h 100758"/>
                  <a:gd name="connsiteX200" fmla="*/ 1024691 w 6129141"/>
                  <a:gd name="connsiteY200" fmla="*/ 0 h 100758"/>
                  <a:gd name="connsiteX201" fmla="*/ 1057010 w 6129141"/>
                  <a:gd name="connsiteY201" fmla="*/ 17110 h 100758"/>
                  <a:gd name="connsiteX202" fmla="*/ 1089329 w 6129141"/>
                  <a:gd name="connsiteY202" fmla="*/ 0 h 100758"/>
                  <a:gd name="connsiteX203" fmla="*/ 1083626 w 6129141"/>
                  <a:gd name="connsiteY203" fmla="*/ 36121 h 100758"/>
                  <a:gd name="connsiteX204" fmla="*/ 1110240 w 6129141"/>
                  <a:gd name="connsiteY204" fmla="*/ 62737 h 100758"/>
                  <a:gd name="connsiteX205" fmla="*/ 1074121 w 6129141"/>
                  <a:gd name="connsiteY205" fmla="*/ 68440 h 100758"/>
                  <a:gd name="connsiteX206" fmla="*/ 1057010 w 6129141"/>
                  <a:gd name="connsiteY206" fmla="*/ 100758 h 100758"/>
                  <a:gd name="connsiteX207" fmla="*/ 1039901 w 6129141"/>
                  <a:gd name="connsiteY207" fmla="*/ 68440 h 100758"/>
                  <a:gd name="connsiteX208" fmla="*/ 1003779 w 6129141"/>
                  <a:gd name="connsiteY208" fmla="*/ 62737 h 100758"/>
                  <a:gd name="connsiteX209" fmla="*/ 1030395 w 6129141"/>
                  <a:gd name="connsiteY209" fmla="*/ 36121 h 100758"/>
                  <a:gd name="connsiteX210" fmla="*/ 773747 w 6129141"/>
                  <a:gd name="connsiteY210" fmla="*/ 0 h 100758"/>
                  <a:gd name="connsiteX211" fmla="*/ 806065 w 6129141"/>
                  <a:gd name="connsiteY211" fmla="*/ 17110 h 100758"/>
                  <a:gd name="connsiteX212" fmla="*/ 838384 w 6129141"/>
                  <a:gd name="connsiteY212" fmla="*/ 0 h 100758"/>
                  <a:gd name="connsiteX213" fmla="*/ 832681 w 6129141"/>
                  <a:gd name="connsiteY213" fmla="*/ 36121 h 100758"/>
                  <a:gd name="connsiteX214" fmla="*/ 859297 w 6129141"/>
                  <a:gd name="connsiteY214" fmla="*/ 62737 h 100758"/>
                  <a:gd name="connsiteX215" fmla="*/ 823175 w 6129141"/>
                  <a:gd name="connsiteY215" fmla="*/ 68440 h 100758"/>
                  <a:gd name="connsiteX216" fmla="*/ 806065 w 6129141"/>
                  <a:gd name="connsiteY216" fmla="*/ 100758 h 100758"/>
                  <a:gd name="connsiteX217" fmla="*/ 788956 w 6129141"/>
                  <a:gd name="connsiteY217" fmla="*/ 68440 h 100758"/>
                  <a:gd name="connsiteX218" fmla="*/ 752834 w 6129141"/>
                  <a:gd name="connsiteY218" fmla="*/ 62737 h 100758"/>
                  <a:gd name="connsiteX219" fmla="*/ 779450 w 6129141"/>
                  <a:gd name="connsiteY219" fmla="*/ 36121 h 100758"/>
                  <a:gd name="connsiteX220" fmla="*/ 522801 w 6129141"/>
                  <a:gd name="connsiteY220" fmla="*/ 0 h 100758"/>
                  <a:gd name="connsiteX221" fmla="*/ 555120 w 6129141"/>
                  <a:gd name="connsiteY221" fmla="*/ 17110 h 100758"/>
                  <a:gd name="connsiteX222" fmla="*/ 587438 w 6129141"/>
                  <a:gd name="connsiteY222" fmla="*/ 0 h 100758"/>
                  <a:gd name="connsiteX223" fmla="*/ 581735 w 6129141"/>
                  <a:gd name="connsiteY223" fmla="*/ 36121 h 100758"/>
                  <a:gd name="connsiteX224" fmla="*/ 608350 w 6129141"/>
                  <a:gd name="connsiteY224" fmla="*/ 62737 h 100758"/>
                  <a:gd name="connsiteX225" fmla="*/ 572229 w 6129141"/>
                  <a:gd name="connsiteY225" fmla="*/ 68440 h 100758"/>
                  <a:gd name="connsiteX226" fmla="*/ 555120 w 6129141"/>
                  <a:gd name="connsiteY226" fmla="*/ 100758 h 100758"/>
                  <a:gd name="connsiteX227" fmla="*/ 538010 w 6129141"/>
                  <a:gd name="connsiteY227" fmla="*/ 68440 h 100758"/>
                  <a:gd name="connsiteX228" fmla="*/ 501888 w 6129141"/>
                  <a:gd name="connsiteY228" fmla="*/ 62737 h 100758"/>
                  <a:gd name="connsiteX229" fmla="*/ 528504 w 6129141"/>
                  <a:gd name="connsiteY229" fmla="*/ 36121 h 100758"/>
                  <a:gd name="connsiteX230" fmla="*/ 271858 w 6129141"/>
                  <a:gd name="connsiteY230" fmla="*/ 0 h 100758"/>
                  <a:gd name="connsiteX231" fmla="*/ 304177 w 6129141"/>
                  <a:gd name="connsiteY231" fmla="*/ 17110 h 100758"/>
                  <a:gd name="connsiteX232" fmla="*/ 336495 w 6129141"/>
                  <a:gd name="connsiteY232" fmla="*/ 0 h 100758"/>
                  <a:gd name="connsiteX233" fmla="*/ 330792 w 6129141"/>
                  <a:gd name="connsiteY233" fmla="*/ 36121 h 100758"/>
                  <a:gd name="connsiteX234" fmla="*/ 357408 w 6129141"/>
                  <a:gd name="connsiteY234" fmla="*/ 62737 h 100758"/>
                  <a:gd name="connsiteX235" fmla="*/ 319385 w 6129141"/>
                  <a:gd name="connsiteY235" fmla="*/ 68440 h 100758"/>
                  <a:gd name="connsiteX236" fmla="*/ 304177 w 6129141"/>
                  <a:gd name="connsiteY236" fmla="*/ 100758 h 100758"/>
                  <a:gd name="connsiteX237" fmla="*/ 287067 w 6129141"/>
                  <a:gd name="connsiteY237" fmla="*/ 68440 h 100758"/>
                  <a:gd name="connsiteX238" fmla="*/ 250945 w 6129141"/>
                  <a:gd name="connsiteY238" fmla="*/ 62737 h 100758"/>
                  <a:gd name="connsiteX239" fmla="*/ 277561 w 6129141"/>
                  <a:gd name="connsiteY239" fmla="*/ 36121 h 100758"/>
                  <a:gd name="connsiteX240" fmla="*/ 20912 w 6129141"/>
                  <a:gd name="connsiteY240" fmla="*/ 0 h 100758"/>
                  <a:gd name="connsiteX241" fmla="*/ 53230 w 6129141"/>
                  <a:gd name="connsiteY241" fmla="*/ 17110 h 100758"/>
                  <a:gd name="connsiteX242" fmla="*/ 85549 w 6129141"/>
                  <a:gd name="connsiteY242" fmla="*/ 0 h 100758"/>
                  <a:gd name="connsiteX243" fmla="*/ 79847 w 6129141"/>
                  <a:gd name="connsiteY243" fmla="*/ 36121 h 100758"/>
                  <a:gd name="connsiteX244" fmla="*/ 106462 w 6129141"/>
                  <a:gd name="connsiteY244" fmla="*/ 62737 h 100758"/>
                  <a:gd name="connsiteX245" fmla="*/ 68439 w 6129141"/>
                  <a:gd name="connsiteY245" fmla="*/ 68440 h 100758"/>
                  <a:gd name="connsiteX246" fmla="*/ 53230 w 6129141"/>
                  <a:gd name="connsiteY246" fmla="*/ 100758 h 100758"/>
                  <a:gd name="connsiteX247" fmla="*/ 36121 w 6129141"/>
                  <a:gd name="connsiteY247" fmla="*/ 68440 h 100758"/>
                  <a:gd name="connsiteX248" fmla="*/ 0 w 6129141"/>
                  <a:gd name="connsiteY248" fmla="*/ 62737 h 100758"/>
                  <a:gd name="connsiteX249" fmla="*/ 26615 w 6129141"/>
                  <a:gd name="connsiteY249" fmla="*/ 36121 h 10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Lst>
                <a:rect l="l" t="t" r="r" b="b"/>
                <a:pathLst>
                  <a:path w="6129141" h="100758">
                    <a:moveTo>
                      <a:pt x="6043591" y="0"/>
                    </a:moveTo>
                    <a:lnTo>
                      <a:pt x="6075909" y="17110"/>
                    </a:lnTo>
                    <a:lnTo>
                      <a:pt x="6108228" y="0"/>
                    </a:lnTo>
                    <a:lnTo>
                      <a:pt x="6102524" y="36121"/>
                    </a:lnTo>
                    <a:lnTo>
                      <a:pt x="6129141" y="62737"/>
                    </a:lnTo>
                    <a:lnTo>
                      <a:pt x="6093019" y="68440"/>
                    </a:lnTo>
                    <a:lnTo>
                      <a:pt x="6075909" y="100758"/>
                    </a:lnTo>
                    <a:lnTo>
                      <a:pt x="6060701" y="68440"/>
                    </a:lnTo>
                    <a:lnTo>
                      <a:pt x="6022678" y="62737"/>
                    </a:lnTo>
                    <a:lnTo>
                      <a:pt x="6049294" y="36121"/>
                    </a:lnTo>
                    <a:close/>
                    <a:moveTo>
                      <a:pt x="5792646" y="0"/>
                    </a:moveTo>
                    <a:lnTo>
                      <a:pt x="5824964" y="17110"/>
                    </a:lnTo>
                    <a:lnTo>
                      <a:pt x="5857283" y="0"/>
                    </a:lnTo>
                    <a:lnTo>
                      <a:pt x="5851580" y="36121"/>
                    </a:lnTo>
                    <a:lnTo>
                      <a:pt x="5878196" y="62737"/>
                    </a:lnTo>
                    <a:lnTo>
                      <a:pt x="5842074" y="68440"/>
                    </a:lnTo>
                    <a:lnTo>
                      <a:pt x="5824964" y="100758"/>
                    </a:lnTo>
                    <a:lnTo>
                      <a:pt x="5809756" y="68440"/>
                    </a:lnTo>
                    <a:lnTo>
                      <a:pt x="5771733" y="62737"/>
                    </a:lnTo>
                    <a:lnTo>
                      <a:pt x="5798349" y="36121"/>
                    </a:lnTo>
                    <a:close/>
                    <a:moveTo>
                      <a:pt x="5541699" y="0"/>
                    </a:moveTo>
                    <a:lnTo>
                      <a:pt x="5574018" y="17110"/>
                    </a:lnTo>
                    <a:lnTo>
                      <a:pt x="5606337" y="0"/>
                    </a:lnTo>
                    <a:lnTo>
                      <a:pt x="5600633" y="36121"/>
                    </a:lnTo>
                    <a:lnTo>
                      <a:pt x="5627248" y="62737"/>
                    </a:lnTo>
                    <a:lnTo>
                      <a:pt x="5591128" y="68440"/>
                    </a:lnTo>
                    <a:lnTo>
                      <a:pt x="5574018" y="100758"/>
                    </a:lnTo>
                    <a:lnTo>
                      <a:pt x="5556909" y="68440"/>
                    </a:lnTo>
                    <a:lnTo>
                      <a:pt x="5520787" y="62737"/>
                    </a:lnTo>
                    <a:lnTo>
                      <a:pt x="5547403" y="36121"/>
                    </a:lnTo>
                    <a:close/>
                    <a:moveTo>
                      <a:pt x="5290756" y="0"/>
                    </a:moveTo>
                    <a:lnTo>
                      <a:pt x="5323074" y="17110"/>
                    </a:lnTo>
                    <a:lnTo>
                      <a:pt x="5355393" y="0"/>
                    </a:lnTo>
                    <a:lnTo>
                      <a:pt x="5349690" y="36121"/>
                    </a:lnTo>
                    <a:lnTo>
                      <a:pt x="5376306" y="62737"/>
                    </a:lnTo>
                    <a:lnTo>
                      <a:pt x="5340184" y="68440"/>
                    </a:lnTo>
                    <a:lnTo>
                      <a:pt x="5323074" y="100758"/>
                    </a:lnTo>
                    <a:lnTo>
                      <a:pt x="5305965" y="68440"/>
                    </a:lnTo>
                    <a:lnTo>
                      <a:pt x="5269843" y="62737"/>
                    </a:lnTo>
                    <a:lnTo>
                      <a:pt x="5296459" y="36121"/>
                    </a:lnTo>
                    <a:close/>
                    <a:moveTo>
                      <a:pt x="5039811" y="0"/>
                    </a:moveTo>
                    <a:lnTo>
                      <a:pt x="5072129" y="17110"/>
                    </a:lnTo>
                    <a:lnTo>
                      <a:pt x="5104448" y="0"/>
                    </a:lnTo>
                    <a:lnTo>
                      <a:pt x="5098745" y="36121"/>
                    </a:lnTo>
                    <a:lnTo>
                      <a:pt x="5125361" y="62737"/>
                    </a:lnTo>
                    <a:lnTo>
                      <a:pt x="5089239" y="68440"/>
                    </a:lnTo>
                    <a:lnTo>
                      <a:pt x="5072129" y="100758"/>
                    </a:lnTo>
                    <a:lnTo>
                      <a:pt x="5055020" y="68440"/>
                    </a:lnTo>
                    <a:lnTo>
                      <a:pt x="5018898" y="62737"/>
                    </a:lnTo>
                    <a:lnTo>
                      <a:pt x="5045514" y="36121"/>
                    </a:lnTo>
                    <a:close/>
                    <a:moveTo>
                      <a:pt x="4788865" y="0"/>
                    </a:moveTo>
                    <a:lnTo>
                      <a:pt x="4821183" y="17110"/>
                    </a:lnTo>
                    <a:lnTo>
                      <a:pt x="4853502" y="0"/>
                    </a:lnTo>
                    <a:lnTo>
                      <a:pt x="4847798" y="36121"/>
                    </a:lnTo>
                    <a:lnTo>
                      <a:pt x="4874415" y="62737"/>
                    </a:lnTo>
                    <a:lnTo>
                      <a:pt x="4838293" y="68440"/>
                    </a:lnTo>
                    <a:lnTo>
                      <a:pt x="4821183" y="100758"/>
                    </a:lnTo>
                    <a:lnTo>
                      <a:pt x="4804074" y="68440"/>
                    </a:lnTo>
                    <a:lnTo>
                      <a:pt x="4767952" y="62737"/>
                    </a:lnTo>
                    <a:lnTo>
                      <a:pt x="4794568" y="36121"/>
                    </a:lnTo>
                    <a:close/>
                    <a:moveTo>
                      <a:pt x="4537921" y="0"/>
                    </a:moveTo>
                    <a:lnTo>
                      <a:pt x="4570239" y="17110"/>
                    </a:lnTo>
                    <a:lnTo>
                      <a:pt x="4602558" y="0"/>
                    </a:lnTo>
                    <a:lnTo>
                      <a:pt x="4596855" y="36121"/>
                    </a:lnTo>
                    <a:lnTo>
                      <a:pt x="4623471" y="62737"/>
                    </a:lnTo>
                    <a:lnTo>
                      <a:pt x="4587349" y="68440"/>
                    </a:lnTo>
                    <a:lnTo>
                      <a:pt x="4570239" y="100758"/>
                    </a:lnTo>
                    <a:lnTo>
                      <a:pt x="4553130" y="68440"/>
                    </a:lnTo>
                    <a:lnTo>
                      <a:pt x="4517008" y="62737"/>
                    </a:lnTo>
                    <a:lnTo>
                      <a:pt x="4543624" y="36121"/>
                    </a:lnTo>
                    <a:close/>
                    <a:moveTo>
                      <a:pt x="4286975" y="0"/>
                    </a:moveTo>
                    <a:lnTo>
                      <a:pt x="4319294" y="17110"/>
                    </a:lnTo>
                    <a:lnTo>
                      <a:pt x="4351613" y="0"/>
                    </a:lnTo>
                    <a:lnTo>
                      <a:pt x="4345909" y="36121"/>
                    </a:lnTo>
                    <a:lnTo>
                      <a:pt x="4372524" y="62737"/>
                    </a:lnTo>
                    <a:lnTo>
                      <a:pt x="4336404" y="68440"/>
                    </a:lnTo>
                    <a:lnTo>
                      <a:pt x="4319294" y="100758"/>
                    </a:lnTo>
                    <a:lnTo>
                      <a:pt x="4302185" y="68440"/>
                    </a:lnTo>
                    <a:lnTo>
                      <a:pt x="4266063" y="62737"/>
                    </a:lnTo>
                    <a:lnTo>
                      <a:pt x="4292679" y="36121"/>
                    </a:lnTo>
                    <a:close/>
                    <a:moveTo>
                      <a:pt x="4036031" y="0"/>
                    </a:moveTo>
                    <a:lnTo>
                      <a:pt x="4068349" y="17110"/>
                    </a:lnTo>
                    <a:lnTo>
                      <a:pt x="4100668" y="0"/>
                    </a:lnTo>
                    <a:lnTo>
                      <a:pt x="4094965" y="36121"/>
                    </a:lnTo>
                    <a:lnTo>
                      <a:pt x="4121581" y="62737"/>
                    </a:lnTo>
                    <a:lnTo>
                      <a:pt x="4085459" y="68440"/>
                    </a:lnTo>
                    <a:lnTo>
                      <a:pt x="4068349" y="100758"/>
                    </a:lnTo>
                    <a:lnTo>
                      <a:pt x="4051240" y="68440"/>
                    </a:lnTo>
                    <a:lnTo>
                      <a:pt x="4015118" y="62737"/>
                    </a:lnTo>
                    <a:lnTo>
                      <a:pt x="4041734" y="36121"/>
                    </a:lnTo>
                    <a:close/>
                    <a:moveTo>
                      <a:pt x="3785087" y="0"/>
                    </a:moveTo>
                    <a:lnTo>
                      <a:pt x="3817405" y="17110"/>
                    </a:lnTo>
                    <a:lnTo>
                      <a:pt x="3849724" y="0"/>
                    </a:lnTo>
                    <a:lnTo>
                      <a:pt x="3844021" y="36121"/>
                    </a:lnTo>
                    <a:lnTo>
                      <a:pt x="3870637" y="62737"/>
                    </a:lnTo>
                    <a:lnTo>
                      <a:pt x="3834515" y="68440"/>
                    </a:lnTo>
                    <a:lnTo>
                      <a:pt x="3817405" y="100758"/>
                    </a:lnTo>
                    <a:lnTo>
                      <a:pt x="3800296" y="68440"/>
                    </a:lnTo>
                    <a:lnTo>
                      <a:pt x="3764174" y="62737"/>
                    </a:lnTo>
                    <a:lnTo>
                      <a:pt x="3790790" y="36121"/>
                    </a:lnTo>
                    <a:close/>
                    <a:moveTo>
                      <a:pt x="3534141" y="0"/>
                    </a:moveTo>
                    <a:lnTo>
                      <a:pt x="3566459" y="17110"/>
                    </a:lnTo>
                    <a:lnTo>
                      <a:pt x="3598778" y="0"/>
                    </a:lnTo>
                    <a:lnTo>
                      <a:pt x="3593074" y="36121"/>
                    </a:lnTo>
                    <a:lnTo>
                      <a:pt x="3619691" y="62737"/>
                    </a:lnTo>
                    <a:lnTo>
                      <a:pt x="3583569" y="68440"/>
                    </a:lnTo>
                    <a:lnTo>
                      <a:pt x="3566459" y="100758"/>
                    </a:lnTo>
                    <a:lnTo>
                      <a:pt x="3549350" y="68440"/>
                    </a:lnTo>
                    <a:lnTo>
                      <a:pt x="3513228" y="62737"/>
                    </a:lnTo>
                    <a:lnTo>
                      <a:pt x="3539844" y="36121"/>
                    </a:lnTo>
                    <a:close/>
                    <a:moveTo>
                      <a:pt x="3283196" y="0"/>
                    </a:moveTo>
                    <a:lnTo>
                      <a:pt x="3315514" y="17110"/>
                    </a:lnTo>
                    <a:lnTo>
                      <a:pt x="3347833" y="0"/>
                    </a:lnTo>
                    <a:lnTo>
                      <a:pt x="3342130" y="36121"/>
                    </a:lnTo>
                    <a:lnTo>
                      <a:pt x="3368746" y="62737"/>
                    </a:lnTo>
                    <a:lnTo>
                      <a:pt x="3332624" y="68440"/>
                    </a:lnTo>
                    <a:lnTo>
                      <a:pt x="3315514" y="100758"/>
                    </a:lnTo>
                    <a:lnTo>
                      <a:pt x="3298405" y="68440"/>
                    </a:lnTo>
                    <a:lnTo>
                      <a:pt x="3262283" y="62737"/>
                    </a:lnTo>
                    <a:lnTo>
                      <a:pt x="3288899" y="36121"/>
                    </a:lnTo>
                    <a:close/>
                    <a:moveTo>
                      <a:pt x="3032252" y="0"/>
                    </a:moveTo>
                    <a:lnTo>
                      <a:pt x="3064570" y="17110"/>
                    </a:lnTo>
                    <a:lnTo>
                      <a:pt x="3096889" y="0"/>
                    </a:lnTo>
                    <a:lnTo>
                      <a:pt x="3091186" y="36121"/>
                    </a:lnTo>
                    <a:lnTo>
                      <a:pt x="3117802" y="62737"/>
                    </a:lnTo>
                    <a:lnTo>
                      <a:pt x="3081680" y="68440"/>
                    </a:lnTo>
                    <a:lnTo>
                      <a:pt x="3064570" y="100758"/>
                    </a:lnTo>
                    <a:lnTo>
                      <a:pt x="3047461" y="68440"/>
                    </a:lnTo>
                    <a:lnTo>
                      <a:pt x="3011339" y="62737"/>
                    </a:lnTo>
                    <a:lnTo>
                      <a:pt x="3037955" y="36121"/>
                    </a:lnTo>
                    <a:close/>
                    <a:moveTo>
                      <a:pt x="2781306" y="0"/>
                    </a:moveTo>
                    <a:lnTo>
                      <a:pt x="2813624" y="17110"/>
                    </a:lnTo>
                    <a:lnTo>
                      <a:pt x="2845943" y="0"/>
                    </a:lnTo>
                    <a:lnTo>
                      <a:pt x="2840240" y="36121"/>
                    </a:lnTo>
                    <a:lnTo>
                      <a:pt x="2866856" y="62737"/>
                    </a:lnTo>
                    <a:lnTo>
                      <a:pt x="2830734" y="68440"/>
                    </a:lnTo>
                    <a:lnTo>
                      <a:pt x="2813624" y="100758"/>
                    </a:lnTo>
                    <a:lnTo>
                      <a:pt x="2796515" y="68440"/>
                    </a:lnTo>
                    <a:lnTo>
                      <a:pt x="2760393" y="62737"/>
                    </a:lnTo>
                    <a:lnTo>
                      <a:pt x="2787009" y="36121"/>
                    </a:lnTo>
                    <a:close/>
                    <a:moveTo>
                      <a:pt x="2530359" y="0"/>
                    </a:moveTo>
                    <a:lnTo>
                      <a:pt x="2562680" y="17110"/>
                    </a:lnTo>
                    <a:lnTo>
                      <a:pt x="2594998" y="0"/>
                    </a:lnTo>
                    <a:lnTo>
                      <a:pt x="2589295" y="36121"/>
                    </a:lnTo>
                    <a:lnTo>
                      <a:pt x="2615909" y="62737"/>
                    </a:lnTo>
                    <a:lnTo>
                      <a:pt x="2579790" y="68440"/>
                    </a:lnTo>
                    <a:lnTo>
                      <a:pt x="2562680" y="100758"/>
                    </a:lnTo>
                    <a:lnTo>
                      <a:pt x="2545570" y="68440"/>
                    </a:lnTo>
                    <a:lnTo>
                      <a:pt x="2509448" y="62737"/>
                    </a:lnTo>
                    <a:lnTo>
                      <a:pt x="2536064" y="36121"/>
                    </a:lnTo>
                    <a:close/>
                    <a:moveTo>
                      <a:pt x="2279415" y="0"/>
                    </a:moveTo>
                    <a:lnTo>
                      <a:pt x="2311736" y="17110"/>
                    </a:lnTo>
                    <a:lnTo>
                      <a:pt x="2344054" y="0"/>
                    </a:lnTo>
                    <a:lnTo>
                      <a:pt x="2338351" y="36121"/>
                    </a:lnTo>
                    <a:lnTo>
                      <a:pt x="2364965" y="62737"/>
                    </a:lnTo>
                    <a:lnTo>
                      <a:pt x="2328845" y="68440"/>
                    </a:lnTo>
                    <a:lnTo>
                      <a:pt x="2311736" y="100758"/>
                    </a:lnTo>
                    <a:lnTo>
                      <a:pt x="2294626" y="68440"/>
                    </a:lnTo>
                    <a:lnTo>
                      <a:pt x="2258504" y="62737"/>
                    </a:lnTo>
                    <a:lnTo>
                      <a:pt x="2285120" y="36121"/>
                    </a:lnTo>
                    <a:close/>
                    <a:moveTo>
                      <a:pt x="2028471" y="0"/>
                    </a:moveTo>
                    <a:lnTo>
                      <a:pt x="2060790" y="17110"/>
                    </a:lnTo>
                    <a:lnTo>
                      <a:pt x="2093108" y="0"/>
                    </a:lnTo>
                    <a:lnTo>
                      <a:pt x="2087405" y="36121"/>
                    </a:lnTo>
                    <a:lnTo>
                      <a:pt x="2114021" y="62737"/>
                    </a:lnTo>
                    <a:lnTo>
                      <a:pt x="2077900" y="68440"/>
                    </a:lnTo>
                    <a:lnTo>
                      <a:pt x="2060790" y="100758"/>
                    </a:lnTo>
                    <a:lnTo>
                      <a:pt x="2043679" y="68440"/>
                    </a:lnTo>
                    <a:lnTo>
                      <a:pt x="2007558" y="62737"/>
                    </a:lnTo>
                    <a:lnTo>
                      <a:pt x="2034174" y="36121"/>
                    </a:lnTo>
                    <a:close/>
                    <a:moveTo>
                      <a:pt x="1777526" y="0"/>
                    </a:moveTo>
                    <a:lnTo>
                      <a:pt x="1809845" y="17110"/>
                    </a:lnTo>
                    <a:lnTo>
                      <a:pt x="1842163" y="0"/>
                    </a:lnTo>
                    <a:lnTo>
                      <a:pt x="1836460" y="36121"/>
                    </a:lnTo>
                    <a:lnTo>
                      <a:pt x="1863076" y="62737"/>
                    </a:lnTo>
                    <a:lnTo>
                      <a:pt x="1826954" y="68440"/>
                    </a:lnTo>
                    <a:lnTo>
                      <a:pt x="1809845" y="100758"/>
                    </a:lnTo>
                    <a:lnTo>
                      <a:pt x="1792735" y="68440"/>
                    </a:lnTo>
                    <a:lnTo>
                      <a:pt x="1756613" y="62737"/>
                    </a:lnTo>
                    <a:lnTo>
                      <a:pt x="1783229" y="36121"/>
                    </a:lnTo>
                    <a:close/>
                    <a:moveTo>
                      <a:pt x="1526582" y="0"/>
                    </a:moveTo>
                    <a:lnTo>
                      <a:pt x="1558901" y="17110"/>
                    </a:lnTo>
                    <a:lnTo>
                      <a:pt x="1591219" y="0"/>
                    </a:lnTo>
                    <a:lnTo>
                      <a:pt x="1585516" y="36121"/>
                    </a:lnTo>
                    <a:lnTo>
                      <a:pt x="1612132" y="62737"/>
                    </a:lnTo>
                    <a:lnTo>
                      <a:pt x="1576010" y="68440"/>
                    </a:lnTo>
                    <a:lnTo>
                      <a:pt x="1558901" y="100758"/>
                    </a:lnTo>
                    <a:lnTo>
                      <a:pt x="1541791" y="68440"/>
                    </a:lnTo>
                    <a:lnTo>
                      <a:pt x="1505669" y="62737"/>
                    </a:lnTo>
                    <a:lnTo>
                      <a:pt x="1532285" y="36121"/>
                    </a:lnTo>
                    <a:close/>
                    <a:moveTo>
                      <a:pt x="1275635" y="0"/>
                    </a:moveTo>
                    <a:lnTo>
                      <a:pt x="1307955" y="17110"/>
                    </a:lnTo>
                    <a:lnTo>
                      <a:pt x="1340273" y="0"/>
                    </a:lnTo>
                    <a:lnTo>
                      <a:pt x="1334570" y="36121"/>
                    </a:lnTo>
                    <a:lnTo>
                      <a:pt x="1361184" y="62737"/>
                    </a:lnTo>
                    <a:lnTo>
                      <a:pt x="1325065" y="68440"/>
                    </a:lnTo>
                    <a:lnTo>
                      <a:pt x="1307955" y="100758"/>
                    </a:lnTo>
                    <a:lnTo>
                      <a:pt x="1290845" y="68440"/>
                    </a:lnTo>
                    <a:lnTo>
                      <a:pt x="1254723" y="62737"/>
                    </a:lnTo>
                    <a:lnTo>
                      <a:pt x="1281339" y="36121"/>
                    </a:lnTo>
                    <a:close/>
                    <a:moveTo>
                      <a:pt x="1024691" y="0"/>
                    </a:moveTo>
                    <a:lnTo>
                      <a:pt x="1057010" y="17110"/>
                    </a:lnTo>
                    <a:lnTo>
                      <a:pt x="1089329" y="0"/>
                    </a:lnTo>
                    <a:lnTo>
                      <a:pt x="1083626" y="36121"/>
                    </a:lnTo>
                    <a:lnTo>
                      <a:pt x="1110240" y="62737"/>
                    </a:lnTo>
                    <a:lnTo>
                      <a:pt x="1074121" y="68440"/>
                    </a:lnTo>
                    <a:lnTo>
                      <a:pt x="1057010" y="100758"/>
                    </a:lnTo>
                    <a:lnTo>
                      <a:pt x="1039901" y="68440"/>
                    </a:lnTo>
                    <a:lnTo>
                      <a:pt x="1003779" y="62737"/>
                    </a:lnTo>
                    <a:lnTo>
                      <a:pt x="1030395" y="36121"/>
                    </a:lnTo>
                    <a:close/>
                    <a:moveTo>
                      <a:pt x="773747" y="0"/>
                    </a:moveTo>
                    <a:lnTo>
                      <a:pt x="806065" y="17110"/>
                    </a:lnTo>
                    <a:lnTo>
                      <a:pt x="838384" y="0"/>
                    </a:lnTo>
                    <a:lnTo>
                      <a:pt x="832681" y="36121"/>
                    </a:lnTo>
                    <a:lnTo>
                      <a:pt x="859297" y="62737"/>
                    </a:lnTo>
                    <a:lnTo>
                      <a:pt x="823175" y="68440"/>
                    </a:lnTo>
                    <a:lnTo>
                      <a:pt x="806065" y="100758"/>
                    </a:lnTo>
                    <a:lnTo>
                      <a:pt x="788956" y="68440"/>
                    </a:lnTo>
                    <a:lnTo>
                      <a:pt x="752834" y="62737"/>
                    </a:lnTo>
                    <a:lnTo>
                      <a:pt x="779450" y="36121"/>
                    </a:lnTo>
                    <a:close/>
                    <a:moveTo>
                      <a:pt x="522801" y="0"/>
                    </a:moveTo>
                    <a:lnTo>
                      <a:pt x="555120" y="17110"/>
                    </a:lnTo>
                    <a:lnTo>
                      <a:pt x="587438" y="0"/>
                    </a:lnTo>
                    <a:lnTo>
                      <a:pt x="581735" y="36121"/>
                    </a:lnTo>
                    <a:lnTo>
                      <a:pt x="608350" y="62737"/>
                    </a:lnTo>
                    <a:lnTo>
                      <a:pt x="572229" y="68440"/>
                    </a:lnTo>
                    <a:lnTo>
                      <a:pt x="555120" y="100758"/>
                    </a:lnTo>
                    <a:lnTo>
                      <a:pt x="538010" y="68440"/>
                    </a:lnTo>
                    <a:lnTo>
                      <a:pt x="501888" y="62737"/>
                    </a:lnTo>
                    <a:lnTo>
                      <a:pt x="528504" y="36121"/>
                    </a:lnTo>
                    <a:close/>
                    <a:moveTo>
                      <a:pt x="271858" y="0"/>
                    </a:moveTo>
                    <a:lnTo>
                      <a:pt x="304177" y="17110"/>
                    </a:lnTo>
                    <a:lnTo>
                      <a:pt x="336495" y="0"/>
                    </a:lnTo>
                    <a:lnTo>
                      <a:pt x="330792" y="36121"/>
                    </a:lnTo>
                    <a:lnTo>
                      <a:pt x="357408" y="62737"/>
                    </a:lnTo>
                    <a:lnTo>
                      <a:pt x="319385" y="68440"/>
                    </a:lnTo>
                    <a:lnTo>
                      <a:pt x="304177" y="100758"/>
                    </a:lnTo>
                    <a:lnTo>
                      <a:pt x="287067" y="68440"/>
                    </a:lnTo>
                    <a:lnTo>
                      <a:pt x="250945" y="62737"/>
                    </a:lnTo>
                    <a:lnTo>
                      <a:pt x="277561" y="36121"/>
                    </a:lnTo>
                    <a:close/>
                    <a:moveTo>
                      <a:pt x="20912" y="0"/>
                    </a:moveTo>
                    <a:lnTo>
                      <a:pt x="53230" y="17110"/>
                    </a:lnTo>
                    <a:lnTo>
                      <a:pt x="85549" y="0"/>
                    </a:lnTo>
                    <a:lnTo>
                      <a:pt x="79847" y="36121"/>
                    </a:lnTo>
                    <a:lnTo>
                      <a:pt x="106462" y="62737"/>
                    </a:lnTo>
                    <a:lnTo>
                      <a:pt x="68439" y="68440"/>
                    </a:lnTo>
                    <a:lnTo>
                      <a:pt x="53230" y="100758"/>
                    </a:lnTo>
                    <a:lnTo>
                      <a:pt x="36121" y="68440"/>
                    </a:lnTo>
                    <a:lnTo>
                      <a:pt x="0" y="62737"/>
                    </a:lnTo>
                    <a:lnTo>
                      <a:pt x="26615" y="36121"/>
                    </a:lnTo>
                    <a:close/>
                  </a:path>
                </a:pathLst>
              </a:custGeom>
              <a:solidFill>
                <a:schemeClr val="bg1"/>
              </a:solidFill>
              <a:ln w="12668" cap="flat">
                <a:noFill/>
                <a:prstDash val="solid"/>
                <a:miter/>
              </a:ln>
            </p:spPr>
            <p:txBody>
              <a:bodyPr rtlCol="0" anchor="ctr"/>
              <a:lstStyle/>
              <a:p>
                <a:endParaRPr lang="en-US"/>
              </a:p>
            </p:txBody>
          </p:sp>
        </p:grpSp>
      </p:grpSp>
      <p:sp>
        <p:nvSpPr>
          <p:cNvPr id="3" name="TextBox 2">
            <a:extLst>
              <a:ext uri="{FF2B5EF4-FFF2-40B4-BE49-F238E27FC236}">
                <a16:creationId xmlns:a16="http://schemas.microsoft.com/office/drawing/2014/main" id="{B8DDBED0-7171-09A1-4A4A-878955592A3F}"/>
              </a:ext>
            </a:extLst>
          </p:cNvPr>
          <p:cNvSpPr txBox="1"/>
          <p:nvPr/>
        </p:nvSpPr>
        <p:spPr>
          <a:xfrm>
            <a:off x="1809725" y="74814"/>
            <a:ext cx="8487452" cy="892552"/>
          </a:xfrm>
          <a:prstGeom prst="rect">
            <a:avLst/>
          </a:prstGeom>
          <a:noFill/>
        </p:spPr>
        <p:txBody>
          <a:bodyPr wrap="none" rtlCol="0">
            <a:spAutoFit/>
          </a:bodyPr>
          <a:lstStyle/>
          <a:p>
            <a:r>
              <a:rPr lang="en-US" sz="5200" b="1" dirty="0"/>
              <a:t> CONCLUSION/QUESTIONS</a:t>
            </a:r>
          </a:p>
        </p:txBody>
      </p:sp>
    </p:spTree>
    <p:extLst>
      <p:ext uri="{BB962C8B-B14F-4D97-AF65-F5344CB8AC3E}">
        <p14:creationId xmlns:p14="http://schemas.microsoft.com/office/powerpoint/2010/main" val="28204196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 name="Picture 3">
            <a:extLst>
              <a:ext uri="{FF2B5EF4-FFF2-40B4-BE49-F238E27FC236}">
                <a16:creationId xmlns:a16="http://schemas.microsoft.com/office/drawing/2014/main" id="{F31623A4-E8DD-3B2A-7A29-46E41E5A3BDC}"/>
              </a:ext>
            </a:extLst>
          </p:cNvPr>
          <p:cNvPicPr>
            <a:picLocks noChangeAspect="1"/>
          </p:cNvPicPr>
          <p:nvPr/>
        </p:nvPicPr>
        <p:blipFill>
          <a:blip r:embed="rId2"/>
          <a:srcRect l="2649" r="-1" b="-1"/>
          <a:stretch/>
        </p:blipFill>
        <p:spPr>
          <a:xfrm>
            <a:off x="20" y="1282"/>
            <a:ext cx="12191980" cy="6856718"/>
          </a:xfrm>
          <a:prstGeom prst="rect">
            <a:avLst/>
          </a:prstGeom>
        </p:spPr>
      </p:pic>
    </p:spTree>
    <p:extLst>
      <p:ext uri="{BB962C8B-B14F-4D97-AF65-F5344CB8AC3E}">
        <p14:creationId xmlns:p14="http://schemas.microsoft.com/office/powerpoint/2010/main" val="511110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5349E75-671E-41B3-1E2E-778BAEE35D87}"/>
              </a:ext>
            </a:extLst>
          </p:cNvPr>
          <p:cNvPicPr>
            <a:picLocks noChangeAspect="1"/>
          </p:cNvPicPr>
          <p:nvPr/>
        </p:nvPicPr>
        <p:blipFill>
          <a:blip r:embed="rId3"/>
          <a:srcRect l="16315" t="25409" r="8457" b="4402"/>
          <a:stretch/>
        </p:blipFill>
        <p:spPr>
          <a:xfrm>
            <a:off x="-35992" y="0"/>
            <a:ext cx="12227991" cy="6858000"/>
          </a:xfrm>
          <a:prstGeom prst="rect">
            <a:avLst/>
          </a:prstGeom>
        </p:spPr>
      </p:pic>
      <p:sp>
        <p:nvSpPr>
          <p:cNvPr id="7" name="Title 6">
            <a:extLst>
              <a:ext uri="{FF2B5EF4-FFF2-40B4-BE49-F238E27FC236}">
                <a16:creationId xmlns:a16="http://schemas.microsoft.com/office/drawing/2014/main" id="{0996540B-1EE8-0ED9-9886-7CBFE32AEA8D}"/>
              </a:ext>
            </a:extLst>
          </p:cNvPr>
          <p:cNvSpPr txBox="1">
            <a:spLocks noGrp="1"/>
          </p:cNvSpPr>
          <p:nvPr>
            <p:ph type="title"/>
          </p:nvPr>
        </p:nvSpPr>
        <p:spPr>
          <a:xfrm>
            <a:off x="3665472" y="84496"/>
            <a:ext cx="5093518" cy="817147"/>
          </a:xfrm>
          <a:prstGeom prst="rect">
            <a:avLst/>
          </a:prstGeom>
          <a:noFill/>
        </p:spPr>
        <p:txBody>
          <a:bodyPr wrap="square">
            <a:spAutoFit/>
          </a:bodyPr>
          <a:lstStyle/>
          <a:p>
            <a:r>
              <a:rPr lang="en-US" sz="5200" b="1" dirty="0"/>
              <a:t>BRIEFING NOTES</a:t>
            </a:r>
          </a:p>
        </p:txBody>
      </p:sp>
      <p:sp>
        <p:nvSpPr>
          <p:cNvPr id="8" name="TextBox 7">
            <a:extLst>
              <a:ext uri="{FF2B5EF4-FFF2-40B4-BE49-F238E27FC236}">
                <a16:creationId xmlns:a16="http://schemas.microsoft.com/office/drawing/2014/main" id="{0991909F-DC93-257D-8904-38C3B2BC07D6}"/>
              </a:ext>
            </a:extLst>
          </p:cNvPr>
          <p:cNvSpPr txBox="1"/>
          <p:nvPr/>
        </p:nvSpPr>
        <p:spPr>
          <a:xfrm>
            <a:off x="561473" y="1755339"/>
            <a:ext cx="11277600" cy="5016758"/>
          </a:xfrm>
          <a:prstGeom prst="rect">
            <a:avLst/>
          </a:prstGeom>
          <a:noFill/>
        </p:spPr>
        <p:txBody>
          <a:bodyPr wrap="square">
            <a:spAutoFit/>
          </a:bodyPr>
          <a:lstStyle/>
          <a:p>
            <a:pPr marL="457200" indent="-457200">
              <a:buFont typeface="Arial" panose="020B0604020202020204" pitchFamily="34" charset="0"/>
              <a:buChar char="•"/>
            </a:pPr>
            <a:r>
              <a:rPr lang="en-US" sz="3200" dirty="0"/>
              <a:t>Department of Defense is DoD</a:t>
            </a:r>
          </a:p>
          <a:p>
            <a:pPr marL="457200" indent="-457200">
              <a:buFont typeface="Arial" panose="020B0604020202020204" pitchFamily="34" charset="0"/>
              <a:buChar char="•"/>
            </a:pPr>
            <a:r>
              <a:rPr lang="en-US" sz="3200" dirty="0"/>
              <a:t>I may use accession, enlistment, and  recruiting interchangeably</a:t>
            </a:r>
          </a:p>
          <a:p>
            <a:pPr marL="457200" indent="-457200">
              <a:buFont typeface="Arial" panose="020B0604020202020204" pitchFamily="34" charset="0"/>
              <a:buChar char="•"/>
            </a:pPr>
            <a:r>
              <a:rPr lang="en-US" sz="3200" dirty="0"/>
              <a:t>I may refer to the period 2010 -2020 as decade</a:t>
            </a:r>
          </a:p>
          <a:p>
            <a:pPr marL="457200" indent="-457200">
              <a:buFont typeface="Arial" panose="020B0604020202020204" pitchFamily="34" charset="0"/>
              <a:buChar char="•"/>
            </a:pPr>
            <a:r>
              <a:rPr lang="en-US" sz="3200" dirty="0"/>
              <a:t>All years are fiscal years, except as noted below, annotated as FY on slides and a DoD fiscal year is from October 1</a:t>
            </a:r>
            <a:r>
              <a:rPr lang="en-US" sz="3200" baseline="30000" dirty="0"/>
              <a:t>st</a:t>
            </a:r>
            <a:r>
              <a:rPr lang="en-US" sz="3200" dirty="0"/>
              <a:t> through September 30th </a:t>
            </a:r>
          </a:p>
          <a:p>
            <a:pPr marL="457200" indent="-457200">
              <a:buFont typeface="Arial" panose="020B0604020202020204" pitchFamily="34" charset="0"/>
              <a:buChar char="•"/>
            </a:pPr>
            <a:r>
              <a:rPr lang="en-US" sz="3200" dirty="0"/>
              <a:t>Gross Domestic Product (GDP) is measured in calendar years; therefore, I used the regular year for any graph using GDP</a:t>
            </a:r>
          </a:p>
        </p:txBody>
      </p:sp>
    </p:spTree>
    <p:extLst>
      <p:ext uri="{BB962C8B-B14F-4D97-AF65-F5344CB8AC3E}">
        <p14:creationId xmlns:p14="http://schemas.microsoft.com/office/powerpoint/2010/main" val="16809937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FB487BCF-58B1-9F84-3277-A757E0453AFC}"/>
            </a:ext>
          </a:extLst>
        </p:cNvPr>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7CF2375-CB8D-9E42-86BE-A5CF32318FB3}"/>
              </a:ext>
            </a:extLst>
          </p:cNvPr>
          <p:cNvSpPr txBox="1"/>
          <p:nvPr/>
        </p:nvSpPr>
        <p:spPr>
          <a:xfrm>
            <a:off x="2149430" y="71254"/>
            <a:ext cx="7873340" cy="1367573"/>
          </a:xfrm>
          <a:prstGeom prst="rect">
            <a:avLst/>
          </a:prstGeom>
        </p:spPr>
        <p:txBody>
          <a:bodyPr vert="horz" lIns="91440" tIns="45720" rIns="91440" bIns="45720" rtlCol="0" anchor="b">
            <a:noAutofit/>
          </a:bodyPr>
          <a:lstStyle/>
          <a:p>
            <a:pPr algn="ctr">
              <a:lnSpc>
                <a:spcPct val="90000"/>
              </a:lnSpc>
              <a:spcBef>
                <a:spcPct val="0"/>
              </a:spcBef>
              <a:spcAft>
                <a:spcPts val="600"/>
              </a:spcAft>
            </a:pPr>
            <a:r>
              <a:rPr lang="en-US" sz="5200" b="1" dirty="0">
                <a:latin typeface="+mj-lt"/>
                <a:ea typeface="+mj-ea"/>
                <a:cs typeface="+mj-cs"/>
              </a:rPr>
              <a:t>OVERVIEW </a:t>
            </a:r>
          </a:p>
          <a:p>
            <a:pPr algn="ctr">
              <a:lnSpc>
                <a:spcPct val="90000"/>
              </a:lnSpc>
              <a:spcBef>
                <a:spcPct val="0"/>
              </a:spcBef>
              <a:spcAft>
                <a:spcPts val="600"/>
              </a:spcAft>
            </a:pPr>
            <a:r>
              <a:rPr lang="en-US" sz="3600" b="1" dirty="0">
                <a:latin typeface="+mj-lt"/>
                <a:ea typeface="+mj-ea"/>
                <a:cs typeface="+mj-cs"/>
              </a:rPr>
              <a:t>TOTAL FORCE BY COMPONENT FY2020</a:t>
            </a:r>
          </a:p>
        </p:txBody>
      </p:sp>
      <p:pic>
        <p:nvPicPr>
          <p:cNvPr id="4" name="Picture 3">
            <a:extLst>
              <a:ext uri="{FF2B5EF4-FFF2-40B4-BE49-F238E27FC236}">
                <a16:creationId xmlns:a16="http://schemas.microsoft.com/office/drawing/2014/main" id="{7EF5AFB1-D2E7-7CCC-8D2C-353FE2A36404}"/>
              </a:ext>
            </a:extLst>
          </p:cNvPr>
          <p:cNvPicPr>
            <a:picLocks noChangeAspect="1"/>
          </p:cNvPicPr>
          <p:nvPr/>
        </p:nvPicPr>
        <p:blipFill>
          <a:blip r:embed="rId3"/>
          <a:srcRect l="19792" t="41935" r="20648" b="13549"/>
          <a:stretch/>
        </p:blipFill>
        <p:spPr>
          <a:xfrm>
            <a:off x="5180" y="2410155"/>
            <a:ext cx="6472007" cy="2890268"/>
          </a:xfrm>
          <a:prstGeom prst="rect">
            <a:avLst/>
          </a:prstGeom>
          <a:ln>
            <a:noFill/>
          </a:ln>
        </p:spPr>
      </p:pic>
      <p:pic>
        <p:nvPicPr>
          <p:cNvPr id="2" name="Picture 1">
            <a:extLst>
              <a:ext uri="{FF2B5EF4-FFF2-40B4-BE49-F238E27FC236}">
                <a16:creationId xmlns:a16="http://schemas.microsoft.com/office/drawing/2014/main" id="{A59B7ABB-D2B4-F52A-3C1E-3DFD00DCE50D}"/>
              </a:ext>
            </a:extLst>
          </p:cNvPr>
          <p:cNvPicPr>
            <a:picLocks noChangeAspect="1"/>
          </p:cNvPicPr>
          <p:nvPr/>
        </p:nvPicPr>
        <p:blipFill>
          <a:blip r:embed="rId4"/>
          <a:stretch>
            <a:fillRect/>
          </a:stretch>
        </p:blipFill>
        <p:spPr>
          <a:xfrm>
            <a:off x="6460374" y="2354011"/>
            <a:ext cx="5723302" cy="2890268"/>
          </a:xfrm>
          <a:prstGeom prst="rect">
            <a:avLst/>
          </a:prstGeom>
          <a:solidFill>
            <a:schemeClr val="tx1"/>
          </a:solidFill>
        </p:spPr>
      </p:pic>
    </p:spTree>
    <p:extLst>
      <p:ext uri="{BB962C8B-B14F-4D97-AF65-F5344CB8AC3E}">
        <p14:creationId xmlns:p14="http://schemas.microsoft.com/office/powerpoint/2010/main" val="3022998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92E86-0B54-6FC4-8D62-B5E0E3B5107E}"/>
            </a:ext>
          </a:extLst>
        </p:cNvPr>
        <p:cNvGrpSpPr/>
        <p:nvPr/>
      </p:nvGrpSpPr>
      <p:grpSpPr>
        <a:xfrm>
          <a:off x="0" y="0"/>
          <a:ext cx="0" cy="0"/>
          <a:chOff x="0" y="0"/>
          <a:chExt cx="0" cy="0"/>
        </a:xfrm>
      </p:grpSpPr>
      <p:pic>
        <p:nvPicPr>
          <p:cNvPr id="18" name="Picture 17">
            <a:extLst>
              <a:ext uri="{FF2B5EF4-FFF2-40B4-BE49-F238E27FC236}">
                <a16:creationId xmlns:a16="http://schemas.microsoft.com/office/drawing/2014/main" id="{8938998F-5A62-DC13-0C81-700A5DE7A1C5}"/>
              </a:ext>
            </a:extLst>
          </p:cNvPr>
          <p:cNvPicPr>
            <a:picLocks noChangeAspect="1"/>
          </p:cNvPicPr>
          <p:nvPr/>
        </p:nvPicPr>
        <p:blipFill>
          <a:blip r:embed="rId3"/>
          <a:srcRect l="16315" t="25409" r="8457" b="4402"/>
          <a:stretch/>
        </p:blipFill>
        <p:spPr>
          <a:xfrm>
            <a:off x="-35992" y="0"/>
            <a:ext cx="12227991" cy="6858000"/>
          </a:xfrm>
          <a:prstGeom prst="rect">
            <a:avLst/>
          </a:prstGeom>
        </p:spPr>
      </p:pic>
      <p:grpSp>
        <p:nvGrpSpPr>
          <p:cNvPr id="19" name="Group 18">
            <a:extLst>
              <a:ext uri="{FF2B5EF4-FFF2-40B4-BE49-F238E27FC236}">
                <a16:creationId xmlns:a16="http://schemas.microsoft.com/office/drawing/2014/main" id="{06C588A7-0A31-B3A7-FB82-A5FBD43802BA}"/>
              </a:ext>
            </a:extLst>
          </p:cNvPr>
          <p:cNvGrpSpPr/>
          <p:nvPr/>
        </p:nvGrpSpPr>
        <p:grpSpPr>
          <a:xfrm>
            <a:off x="152579" y="1500960"/>
            <a:ext cx="11865982" cy="4800780"/>
            <a:chOff x="152579" y="1500960"/>
            <a:chExt cx="11865982" cy="4800780"/>
          </a:xfrm>
        </p:grpSpPr>
        <p:grpSp>
          <p:nvGrpSpPr>
            <p:cNvPr id="2" name="Group 1">
              <a:extLst>
                <a:ext uri="{FF2B5EF4-FFF2-40B4-BE49-F238E27FC236}">
                  <a16:creationId xmlns:a16="http://schemas.microsoft.com/office/drawing/2014/main" id="{58B7E19B-4DE9-6A9A-885B-D00D5B4A8057}"/>
                </a:ext>
              </a:extLst>
            </p:cNvPr>
            <p:cNvGrpSpPr/>
            <p:nvPr/>
          </p:nvGrpSpPr>
          <p:grpSpPr>
            <a:xfrm>
              <a:off x="8251515" y="1541064"/>
              <a:ext cx="1979770" cy="3742006"/>
              <a:chOff x="221564" y="1557997"/>
              <a:chExt cx="2859261" cy="3742006"/>
            </a:xfrm>
          </p:grpSpPr>
          <p:sp>
            <p:nvSpPr>
              <p:cNvPr id="3" name="Arrow: Pentagon 2">
                <a:extLst>
                  <a:ext uri="{FF2B5EF4-FFF2-40B4-BE49-F238E27FC236}">
                    <a16:creationId xmlns:a16="http://schemas.microsoft.com/office/drawing/2014/main" id="{4437DC31-7418-5DC4-2AFF-7E914859BFB5}"/>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77F5D92-6530-F518-955F-D33C61B8C1D4}"/>
                  </a:ext>
                </a:extLst>
              </p:cNvPr>
              <p:cNvSpPr txBox="1"/>
              <p:nvPr/>
            </p:nvSpPr>
            <p:spPr>
              <a:xfrm>
                <a:off x="221565" y="2155887"/>
                <a:ext cx="2739652" cy="2246769"/>
              </a:xfrm>
              <a:prstGeom prst="rect">
                <a:avLst/>
              </a:prstGeom>
              <a:noFill/>
            </p:spPr>
            <p:txBody>
              <a:bodyPr wrap="square">
                <a:spAutoFit/>
              </a:bodyPr>
              <a:lstStyle/>
              <a:p>
                <a:r>
                  <a:rPr lang="en-US" sz="2000" b="1" dirty="0">
                    <a:solidFill>
                      <a:schemeClr val="bg1"/>
                    </a:solidFill>
                  </a:rPr>
                  <a:t>PQ3: Is </a:t>
                </a:r>
              </a:p>
              <a:p>
                <a:r>
                  <a:rPr lang="en-US" sz="2000" b="1" dirty="0">
                    <a:solidFill>
                      <a:schemeClr val="bg1"/>
                    </a:solidFill>
                  </a:rPr>
                  <a:t>there a relationship between GDP Per Capita and Enlisted Accessions? </a:t>
                </a:r>
              </a:p>
            </p:txBody>
          </p:sp>
        </p:grpSp>
        <p:sp>
          <p:nvSpPr>
            <p:cNvPr id="5" name="Oval 4">
              <a:extLst>
                <a:ext uri="{FF2B5EF4-FFF2-40B4-BE49-F238E27FC236}">
                  <a16:creationId xmlns:a16="http://schemas.microsoft.com/office/drawing/2014/main" id="{851187E6-FA57-2CA4-7F66-D5E758E50555}"/>
                </a:ext>
              </a:extLst>
            </p:cNvPr>
            <p:cNvSpPr/>
            <p:nvPr/>
          </p:nvSpPr>
          <p:spPr>
            <a:xfrm>
              <a:off x="10289406" y="1574930"/>
              <a:ext cx="1729155" cy="37081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600" b="1" dirty="0"/>
            </a:p>
          </p:txBody>
        </p:sp>
        <p:grpSp>
          <p:nvGrpSpPr>
            <p:cNvPr id="7" name="Group 6">
              <a:extLst>
                <a:ext uri="{FF2B5EF4-FFF2-40B4-BE49-F238E27FC236}">
                  <a16:creationId xmlns:a16="http://schemas.microsoft.com/office/drawing/2014/main" id="{B623BDD3-0BDF-4937-BA40-596EC440C31C}"/>
                </a:ext>
              </a:extLst>
            </p:cNvPr>
            <p:cNvGrpSpPr/>
            <p:nvPr/>
          </p:nvGrpSpPr>
          <p:grpSpPr>
            <a:xfrm>
              <a:off x="4112140" y="2559734"/>
              <a:ext cx="1979770" cy="3742006"/>
              <a:chOff x="221564" y="1557997"/>
              <a:chExt cx="2859261" cy="3742006"/>
            </a:xfrm>
          </p:grpSpPr>
          <p:sp>
            <p:nvSpPr>
              <p:cNvPr id="8" name="Arrow: Pentagon 7">
                <a:extLst>
                  <a:ext uri="{FF2B5EF4-FFF2-40B4-BE49-F238E27FC236}">
                    <a16:creationId xmlns:a16="http://schemas.microsoft.com/office/drawing/2014/main" id="{29B22715-B0CF-5E30-A5D6-7D68069A97CA}"/>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A1019F61-2A43-DC83-2DC2-9DE151654046}"/>
                  </a:ext>
                </a:extLst>
              </p:cNvPr>
              <p:cNvSpPr txBox="1"/>
              <p:nvPr/>
            </p:nvSpPr>
            <p:spPr>
              <a:xfrm>
                <a:off x="221564" y="1949411"/>
                <a:ext cx="2632014" cy="2554545"/>
              </a:xfrm>
              <a:prstGeom prst="rect">
                <a:avLst/>
              </a:prstGeom>
              <a:noFill/>
            </p:spPr>
            <p:txBody>
              <a:bodyPr wrap="square">
                <a:spAutoFit/>
              </a:bodyPr>
              <a:lstStyle/>
              <a:p>
                <a:r>
                  <a:rPr lang="en-US" sz="2000" b="1" dirty="0">
                    <a:solidFill>
                      <a:schemeClr val="bg1"/>
                    </a:solidFill>
                  </a:rPr>
                  <a:t>PQ2: Are there areas</a:t>
                </a:r>
              </a:p>
              <a:p>
                <a:r>
                  <a:rPr lang="en-US" sz="2000" b="1" dirty="0">
                    <a:solidFill>
                      <a:schemeClr val="bg1"/>
                    </a:solidFill>
                  </a:rPr>
                  <a:t>where  Enlisted Accessions differs from the population?</a:t>
                </a:r>
              </a:p>
            </p:txBody>
          </p:sp>
        </p:grpSp>
        <p:sp>
          <p:nvSpPr>
            <p:cNvPr id="10" name="Oval 9">
              <a:extLst>
                <a:ext uri="{FF2B5EF4-FFF2-40B4-BE49-F238E27FC236}">
                  <a16:creationId xmlns:a16="http://schemas.microsoft.com/office/drawing/2014/main" id="{3B14A3CD-9874-01FE-2B2B-5582BADB6018}"/>
                </a:ext>
              </a:extLst>
            </p:cNvPr>
            <p:cNvSpPr/>
            <p:nvPr/>
          </p:nvSpPr>
          <p:spPr>
            <a:xfrm>
              <a:off x="6123475" y="2593600"/>
              <a:ext cx="2069919" cy="37081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sz="1500" b="1" dirty="0"/>
            </a:p>
          </p:txBody>
        </p:sp>
        <p:grpSp>
          <p:nvGrpSpPr>
            <p:cNvPr id="11" name="Group 10">
              <a:extLst>
                <a:ext uri="{FF2B5EF4-FFF2-40B4-BE49-F238E27FC236}">
                  <a16:creationId xmlns:a16="http://schemas.microsoft.com/office/drawing/2014/main" id="{2337FFA1-4725-3C0B-2226-F3A7BF735E34}"/>
                </a:ext>
              </a:extLst>
            </p:cNvPr>
            <p:cNvGrpSpPr/>
            <p:nvPr/>
          </p:nvGrpSpPr>
          <p:grpSpPr>
            <a:xfrm>
              <a:off x="152579" y="1500960"/>
              <a:ext cx="1979770" cy="3742006"/>
              <a:chOff x="221564" y="1557997"/>
              <a:chExt cx="2859261" cy="3742006"/>
            </a:xfrm>
          </p:grpSpPr>
          <p:sp>
            <p:nvSpPr>
              <p:cNvPr id="12" name="Arrow: Pentagon 11">
                <a:extLst>
                  <a:ext uri="{FF2B5EF4-FFF2-40B4-BE49-F238E27FC236}">
                    <a16:creationId xmlns:a16="http://schemas.microsoft.com/office/drawing/2014/main" id="{EF1CAF94-2621-D4FB-B84D-493C7399CD43}"/>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8F97B00B-CA53-27A5-F469-A6647926CC70}"/>
                  </a:ext>
                </a:extLst>
              </p:cNvPr>
              <p:cNvSpPr txBox="1"/>
              <p:nvPr/>
            </p:nvSpPr>
            <p:spPr>
              <a:xfrm>
                <a:off x="221565" y="2380173"/>
                <a:ext cx="2370143" cy="1938992"/>
              </a:xfrm>
              <a:prstGeom prst="rect">
                <a:avLst/>
              </a:prstGeom>
              <a:noFill/>
            </p:spPr>
            <p:txBody>
              <a:bodyPr wrap="square">
                <a:spAutoFit/>
              </a:bodyPr>
              <a:lstStyle/>
              <a:p>
                <a:r>
                  <a:rPr lang="en-US" sz="2000" b="1" dirty="0">
                    <a:solidFill>
                      <a:schemeClr val="bg1"/>
                    </a:solidFill>
                  </a:rPr>
                  <a:t>PQ1: What are the Enlisted Accession trends over time? </a:t>
                </a:r>
              </a:p>
            </p:txBody>
          </p:sp>
        </p:grpSp>
        <p:sp>
          <p:nvSpPr>
            <p:cNvPr id="14" name="Oval 13">
              <a:extLst>
                <a:ext uri="{FF2B5EF4-FFF2-40B4-BE49-F238E27FC236}">
                  <a16:creationId xmlns:a16="http://schemas.microsoft.com/office/drawing/2014/main" id="{DC093BC4-2525-B671-41D0-D35925A63044}"/>
                </a:ext>
              </a:extLst>
            </p:cNvPr>
            <p:cNvSpPr/>
            <p:nvPr/>
          </p:nvSpPr>
          <p:spPr>
            <a:xfrm>
              <a:off x="2190470" y="1534826"/>
              <a:ext cx="1847140" cy="3708140"/>
            </a:xfrm>
            <a:prstGeom prst="ellipse">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endParaRPr lang="en-US" b="1" dirty="0"/>
            </a:p>
          </p:txBody>
        </p:sp>
        <p:sp>
          <p:nvSpPr>
            <p:cNvPr id="6" name="TextBox 5">
              <a:extLst>
                <a:ext uri="{FF2B5EF4-FFF2-40B4-BE49-F238E27FC236}">
                  <a16:creationId xmlns:a16="http://schemas.microsoft.com/office/drawing/2014/main" id="{15E49182-CCA9-DBCA-AD13-F29FC4BD70FA}"/>
                </a:ext>
              </a:extLst>
            </p:cNvPr>
            <p:cNvSpPr txBox="1"/>
            <p:nvPr/>
          </p:nvSpPr>
          <p:spPr>
            <a:xfrm>
              <a:off x="2313671" y="2377612"/>
              <a:ext cx="1641102" cy="1938992"/>
            </a:xfrm>
            <a:prstGeom prst="rect">
              <a:avLst/>
            </a:prstGeom>
            <a:noFill/>
          </p:spPr>
          <p:txBody>
            <a:bodyPr wrap="square">
              <a:spAutoFit/>
            </a:bodyPr>
            <a:lstStyle/>
            <a:p>
              <a:pPr algn="ctr"/>
              <a:r>
                <a:rPr lang="en-US" sz="2000" b="1" dirty="0">
                  <a:solidFill>
                    <a:schemeClr val="bg1"/>
                  </a:solidFill>
                </a:rPr>
                <a:t>PF1: Enlisted Accession have been decreasing over time</a:t>
              </a:r>
              <a:endParaRPr lang="en-US" sz="2000" b="1" dirty="0"/>
            </a:p>
          </p:txBody>
        </p:sp>
        <p:sp>
          <p:nvSpPr>
            <p:cNvPr id="16" name="TextBox 15">
              <a:extLst>
                <a:ext uri="{FF2B5EF4-FFF2-40B4-BE49-F238E27FC236}">
                  <a16:creationId xmlns:a16="http://schemas.microsoft.com/office/drawing/2014/main" id="{CFE41CB0-2F21-A4CC-A004-147771C06776}"/>
                </a:ext>
              </a:extLst>
            </p:cNvPr>
            <p:cNvSpPr txBox="1"/>
            <p:nvPr/>
          </p:nvSpPr>
          <p:spPr>
            <a:xfrm>
              <a:off x="6210300" y="3616943"/>
              <a:ext cx="1958378" cy="16312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PF2:</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*NORTHEAST&lt;  *MIDWEST&lt; *SOUTH&gt; *WEST =</a:t>
              </a:r>
            </a:p>
          </p:txBody>
        </p:sp>
        <p:sp>
          <p:nvSpPr>
            <p:cNvPr id="17" name="TextBox 16">
              <a:extLst>
                <a:ext uri="{FF2B5EF4-FFF2-40B4-BE49-F238E27FC236}">
                  <a16:creationId xmlns:a16="http://schemas.microsoft.com/office/drawing/2014/main" id="{1059577F-518A-A4C9-615A-FEABB992E7A2}"/>
                </a:ext>
              </a:extLst>
            </p:cNvPr>
            <p:cNvSpPr txBox="1"/>
            <p:nvPr/>
          </p:nvSpPr>
          <p:spPr>
            <a:xfrm>
              <a:off x="10348103" y="2216583"/>
              <a:ext cx="1653205" cy="224676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Aptos" panose="02110004020202020204"/>
                  <a:ea typeface="+mn-ea"/>
                  <a:cs typeface="+mn-cs"/>
                </a:rPr>
                <a:t>PF3: No. The correlation between GDP Per Capita and Enlistment  is very weak</a:t>
              </a:r>
            </a:p>
          </p:txBody>
        </p:sp>
      </p:grpSp>
      <p:sp>
        <p:nvSpPr>
          <p:cNvPr id="20" name="TextBox 19">
            <a:extLst>
              <a:ext uri="{FF2B5EF4-FFF2-40B4-BE49-F238E27FC236}">
                <a16:creationId xmlns:a16="http://schemas.microsoft.com/office/drawing/2014/main" id="{8AD48432-BC29-67B2-DCCF-C3E7491A08D2}"/>
              </a:ext>
            </a:extLst>
          </p:cNvPr>
          <p:cNvSpPr txBox="1"/>
          <p:nvPr/>
        </p:nvSpPr>
        <p:spPr>
          <a:xfrm>
            <a:off x="152579" y="42300"/>
            <a:ext cx="11886842" cy="892552"/>
          </a:xfrm>
          <a:prstGeom prst="rect">
            <a:avLst/>
          </a:prstGeom>
          <a:noFill/>
        </p:spPr>
        <p:txBody>
          <a:bodyPr wrap="square" rtlCol="0">
            <a:spAutoFit/>
          </a:bodyPr>
          <a:lstStyle/>
          <a:p>
            <a:pPr algn="ctr"/>
            <a:r>
              <a:rPr lang="en-US" sz="5200" b="1" dirty="0"/>
              <a:t>PROJECT QUESTIONS AND FINDINGS </a:t>
            </a:r>
          </a:p>
        </p:txBody>
      </p:sp>
    </p:spTree>
    <p:extLst>
      <p:ext uri="{BB962C8B-B14F-4D97-AF65-F5344CB8AC3E}">
        <p14:creationId xmlns:p14="http://schemas.microsoft.com/office/powerpoint/2010/main" val="40732329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8CFBA2-8323-4462-89BB-65FBB190B749}"/>
              </a:ext>
            </a:extLst>
          </p:cNvPr>
          <p:cNvPicPr>
            <a:picLocks noChangeAspect="1"/>
          </p:cNvPicPr>
          <p:nvPr/>
        </p:nvPicPr>
        <p:blipFill>
          <a:blip r:embed="rId3"/>
          <a:stretch>
            <a:fillRect/>
          </a:stretch>
        </p:blipFill>
        <p:spPr>
          <a:xfrm>
            <a:off x="0" y="10256"/>
            <a:ext cx="12192000" cy="6837487"/>
          </a:xfrm>
          <a:prstGeom prst="rect">
            <a:avLst/>
          </a:prstGeom>
        </p:spPr>
      </p:pic>
      <p:pic>
        <p:nvPicPr>
          <p:cNvPr id="4" name="Picture 3">
            <a:extLst>
              <a:ext uri="{FF2B5EF4-FFF2-40B4-BE49-F238E27FC236}">
                <a16:creationId xmlns:a16="http://schemas.microsoft.com/office/drawing/2014/main" id="{FCA1EDE1-A620-268A-A4FC-35E7712FA36D}"/>
              </a:ext>
            </a:extLst>
          </p:cNvPr>
          <p:cNvPicPr>
            <a:picLocks noChangeAspect="1"/>
          </p:cNvPicPr>
          <p:nvPr/>
        </p:nvPicPr>
        <p:blipFill>
          <a:blip r:embed="rId4"/>
          <a:stretch>
            <a:fillRect/>
          </a:stretch>
        </p:blipFill>
        <p:spPr>
          <a:xfrm>
            <a:off x="2087592" y="2367521"/>
            <a:ext cx="8313521" cy="4364599"/>
          </a:xfrm>
          <a:prstGeom prst="rect">
            <a:avLst/>
          </a:prstGeom>
        </p:spPr>
      </p:pic>
      <p:sp>
        <p:nvSpPr>
          <p:cNvPr id="2" name="TextBox 1">
            <a:extLst>
              <a:ext uri="{FF2B5EF4-FFF2-40B4-BE49-F238E27FC236}">
                <a16:creationId xmlns:a16="http://schemas.microsoft.com/office/drawing/2014/main" id="{814FF9B1-33C1-C1AD-02BF-8D001E42FD37}"/>
              </a:ext>
            </a:extLst>
          </p:cNvPr>
          <p:cNvSpPr txBox="1"/>
          <p:nvPr/>
        </p:nvSpPr>
        <p:spPr>
          <a:xfrm>
            <a:off x="2810389" y="144383"/>
            <a:ext cx="6754734" cy="892552"/>
          </a:xfrm>
          <a:prstGeom prst="rect">
            <a:avLst/>
          </a:prstGeom>
          <a:noFill/>
        </p:spPr>
        <p:txBody>
          <a:bodyPr wrap="none" rtlCol="0">
            <a:spAutoFit/>
          </a:bodyPr>
          <a:lstStyle/>
          <a:p>
            <a:r>
              <a:rPr lang="en-US" sz="5200" b="1" dirty="0"/>
              <a:t>PROJECT QUESTION 1</a:t>
            </a:r>
          </a:p>
        </p:txBody>
      </p:sp>
      <p:sp>
        <p:nvSpPr>
          <p:cNvPr id="5" name="TextBox 4">
            <a:extLst>
              <a:ext uri="{FF2B5EF4-FFF2-40B4-BE49-F238E27FC236}">
                <a16:creationId xmlns:a16="http://schemas.microsoft.com/office/drawing/2014/main" id="{B5A25A93-2480-1974-1660-BD9F4E4F150E}"/>
              </a:ext>
            </a:extLst>
          </p:cNvPr>
          <p:cNvSpPr txBox="1"/>
          <p:nvPr/>
        </p:nvSpPr>
        <p:spPr>
          <a:xfrm>
            <a:off x="712518" y="1221436"/>
            <a:ext cx="10747167" cy="646331"/>
          </a:xfrm>
          <a:prstGeom prst="rect">
            <a:avLst/>
          </a:prstGeom>
          <a:noFill/>
        </p:spPr>
        <p:txBody>
          <a:bodyPr wrap="square">
            <a:spAutoFit/>
          </a:bodyPr>
          <a:lstStyle/>
          <a:p>
            <a:pPr algn="ctr"/>
            <a:r>
              <a:rPr lang="en-US" sz="3600" b="1" dirty="0"/>
              <a:t>What are the Enlisted Accession trends over time? </a:t>
            </a:r>
            <a:endParaRPr lang="en-US" sz="3600" dirty="0"/>
          </a:p>
        </p:txBody>
      </p:sp>
    </p:spTree>
    <p:extLst>
      <p:ext uri="{BB962C8B-B14F-4D97-AF65-F5344CB8AC3E}">
        <p14:creationId xmlns:p14="http://schemas.microsoft.com/office/powerpoint/2010/main" val="1702826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3A880-3362-AD58-366D-D4E4A75CF8EA}"/>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7DDF8940-C211-CCC1-6A81-86BA62C109B7}"/>
              </a:ext>
            </a:extLst>
          </p:cNvPr>
          <p:cNvGrpSpPr/>
          <p:nvPr/>
        </p:nvGrpSpPr>
        <p:grpSpPr>
          <a:xfrm>
            <a:off x="152579" y="1500960"/>
            <a:ext cx="1979770" cy="3742006"/>
            <a:chOff x="221564" y="1557997"/>
            <a:chExt cx="2859261" cy="3742006"/>
          </a:xfrm>
        </p:grpSpPr>
        <p:sp>
          <p:nvSpPr>
            <p:cNvPr id="4" name="Arrow: Pentagon 3">
              <a:extLst>
                <a:ext uri="{FF2B5EF4-FFF2-40B4-BE49-F238E27FC236}">
                  <a16:creationId xmlns:a16="http://schemas.microsoft.com/office/drawing/2014/main" id="{93FB4D3B-7622-9CFC-EF5D-AA6E038DC6EA}"/>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FA861AD-35D8-EE42-A82E-82E1D4E7A103}"/>
                </a:ext>
              </a:extLst>
            </p:cNvPr>
            <p:cNvSpPr txBox="1"/>
            <p:nvPr/>
          </p:nvSpPr>
          <p:spPr>
            <a:xfrm>
              <a:off x="221565" y="2380173"/>
              <a:ext cx="2370143" cy="1938992"/>
            </a:xfrm>
            <a:prstGeom prst="rect">
              <a:avLst/>
            </a:prstGeom>
            <a:noFill/>
          </p:spPr>
          <p:txBody>
            <a:bodyPr wrap="square">
              <a:spAutoFit/>
            </a:bodyPr>
            <a:lstStyle/>
            <a:p>
              <a:r>
                <a:rPr lang="en-US" sz="2000" b="1" dirty="0">
                  <a:solidFill>
                    <a:schemeClr val="bg1"/>
                  </a:solidFill>
                </a:rPr>
                <a:t>PQ1: What are the Enlisted Accession trends over time? </a:t>
              </a:r>
            </a:p>
          </p:txBody>
        </p:sp>
      </p:grpSp>
      <p:pic>
        <p:nvPicPr>
          <p:cNvPr id="6" name="Picture 5">
            <a:extLst>
              <a:ext uri="{FF2B5EF4-FFF2-40B4-BE49-F238E27FC236}">
                <a16:creationId xmlns:a16="http://schemas.microsoft.com/office/drawing/2014/main" id="{5D5C0AF3-834C-C707-A297-685E073E6C6A}"/>
              </a:ext>
            </a:extLst>
          </p:cNvPr>
          <p:cNvPicPr>
            <a:picLocks noChangeAspect="1"/>
          </p:cNvPicPr>
          <p:nvPr/>
        </p:nvPicPr>
        <p:blipFill>
          <a:blip r:embed="rId3"/>
          <a:srcRect l="16166" t="25108" r="28683" b="16710"/>
          <a:stretch/>
        </p:blipFill>
        <p:spPr>
          <a:xfrm>
            <a:off x="2351313" y="1046554"/>
            <a:ext cx="8704613" cy="5690174"/>
          </a:xfrm>
          <a:prstGeom prst="rect">
            <a:avLst/>
          </a:prstGeom>
        </p:spPr>
      </p:pic>
      <p:sp>
        <p:nvSpPr>
          <p:cNvPr id="7" name="TextBox 6">
            <a:extLst>
              <a:ext uri="{FF2B5EF4-FFF2-40B4-BE49-F238E27FC236}">
                <a16:creationId xmlns:a16="http://schemas.microsoft.com/office/drawing/2014/main" id="{D15FFBC4-B5ED-CE3F-180D-044AF2ADB977}"/>
              </a:ext>
            </a:extLst>
          </p:cNvPr>
          <p:cNvSpPr txBox="1"/>
          <p:nvPr/>
        </p:nvSpPr>
        <p:spPr>
          <a:xfrm>
            <a:off x="776330" y="63018"/>
            <a:ext cx="11419793" cy="1200329"/>
          </a:xfrm>
          <a:prstGeom prst="rect">
            <a:avLst/>
          </a:prstGeom>
          <a:noFill/>
        </p:spPr>
        <p:txBody>
          <a:bodyPr wrap="none" rtlCol="0">
            <a:spAutoFit/>
          </a:bodyPr>
          <a:lstStyle/>
          <a:p>
            <a:pPr algn="ctr"/>
            <a:r>
              <a:rPr lang="en-US" sz="3600" b="1" dirty="0"/>
              <a:t>PERCENT ENLISTED ACCESSIONS US ARMED FORCES</a:t>
            </a:r>
          </a:p>
          <a:p>
            <a:pPr algn="ctr"/>
            <a:r>
              <a:rPr lang="en-US" sz="3600" b="1" dirty="0"/>
              <a:t> AGE 18 , FY1954-2020</a:t>
            </a:r>
          </a:p>
        </p:txBody>
      </p:sp>
    </p:spTree>
    <p:extLst>
      <p:ext uri="{BB962C8B-B14F-4D97-AF65-F5344CB8AC3E}">
        <p14:creationId xmlns:p14="http://schemas.microsoft.com/office/powerpoint/2010/main" val="32924806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B77E28-6B5B-CF55-FB72-DCFD337851E9}"/>
            </a:ext>
          </a:extLst>
        </p:cNvPr>
        <p:cNvGrpSpPr/>
        <p:nvPr/>
      </p:nvGrpSpPr>
      <p:grpSpPr>
        <a:xfrm>
          <a:off x="0" y="0"/>
          <a:ext cx="0" cy="0"/>
          <a:chOff x="0" y="0"/>
          <a:chExt cx="0" cy="0"/>
        </a:xfrm>
      </p:grpSpPr>
      <p:grpSp>
        <p:nvGrpSpPr>
          <p:cNvPr id="5" name="Group 4">
            <a:extLst>
              <a:ext uri="{FF2B5EF4-FFF2-40B4-BE49-F238E27FC236}">
                <a16:creationId xmlns:a16="http://schemas.microsoft.com/office/drawing/2014/main" id="{29B265B4-231E-F999-D70B-FCF8480029AB}"/>
              </a:ext>
            </a:extLst>
          </p:cNvPr>
          <p:cNvGrpSpPr/>
          <p:nvPr/>
        </p:nvGrpSpPr>
        <p:grpSpPr>
          <a:xfrm>
            <a:off x="152579" y="1500960"/>
            <a:ext cx="1979770" cy="3742006"/>
            <a:chOff x="221564" y="1557997"/>
            <a:chExt cx="2859261" cy="3742006"/>
          </a:xfrm>
        </p:grpSpPr>
        <p:sp>
          <p:nvSpPr>
            <p:cNvPr id="8" name="Arrow: Pentagon 7">
              <a:extLst>
                <a:ext uri="{FF2B5EF4-FFF2-40B4-BE49-F238E27FC236}">
                  <a16:creationId xmlns:a16="http://schemas.microsoft.com/office/drawing/2014/main" id="{7760D5EB-12DD-D269-8D7A-F4BF4BC3E5AF}"/>
                </a:ext>
              </a:extLst>
            </p:cNvPr>
            <p:cNvSpPr/>
            <p:nvPr/>
          </p:nvSpPr>
          <p:spPr>
            <a:xfrm>
              <a:off x="221564" y="1557997"/>
              <a:ext cx="2859261" cy="3742006"/>
            </a:xfrm>
            <a:prstGeom prst="homePlate">
              <a:avLst/>
            </a:prstGeom>
            <a:solidFill>
              <a:srgbClr val="00206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D18FDC9-28B9-4FA3-92CE-E4757717438F}"/>
                </a:ext>
              </a:extLst>
            </p:cNvPr>
            <p:cNvSpPr txBox="1"/>
            <p:nvPr/>
          </p:nvSpPr>
          <p:spPr>
            <a:xfrm>
              <a:off x="221565" y="2380173"/>
              <a:ext cx="2370143" cy="1938992"/>
            </a:xfrm>
            <a:prstGeom prst="rect">
              <a:avLst/>
            </a:prstGeom>
            <a:noFill/>
          </p:spPr>
          <p:txBody>
            <a:bodyPr wrap="square">
              <a:spAutoFit/>
            </a:bodyPr>
            <a:lstStyle/>
            <a:p>
              <a:r>
                <a:rPr lang="en-US" sz="2000" b="1" dirty="0">
                  <a:solidFill>
                    <a:schemeClr val="bg1"/>
                  </a:solidFill>
                </a:rPr>
                <a:t>PQ1: What are the Enlisted Accession trends over time? </a:t>
              </a:r>
            </a:p>
          </p:txBody>
        </p:sp>
      </p:grpSp>
      <p:pic>
        <p:nvPicPr>
          <p:cNvPr id="3" name="Picture 2">
            <a:extLst>
              <a:ext uri="{FF2B5EF4-FFF2-40B4-BE49-F238E27FC236}">
                <a16:creationId xmlns:a16="http://schemas.microsoft.com/office/drawing/2014/main" id="{53EACA6D-30E1-E289-E4D9-6DDA8AF2B089}"/>
              </a:ext>
            </a:extLst>
          </p:cNvPr>
          <p:cNvPicPr>
            <a:picLocks noChangeAspect="1"/>
          </p:cNvPicPr>
          <p:nvPr/>
        </p:nvPicPr>
        <p:blipFill>
          <a:blip r:embed="rId3"/>
          <a:srcRect l="15844" t="30303" r="26109" b="12034"/>
          <a:stretch/>
        </p:blipFill>
        <p:spPr>
          <a:xfrm>
            <a:off x="2315688" y="1249524"/>
            <a:ext cx="8657112" cy="5328684"/>
          </a:xfrm>
          <a:prstGeom prst="rect">
            <a:avLst/>
          </a:prstGeom>
        </p:spPr>
      </p:pic>
      <p:sp>
        <p:nvSpPr>
          <p:cNvPr id="6" name="TextBox 5">
            <a:extLst>
              <a:ext uri="{FF2B5EF4-FFF2-40B4-BE49-F238E27FC236}">
                <a16:creationId xmlns:a16="http://schemas.microsoft.com/office/drawing/2014/main" id="{A1698490-CD50-498A-0C1F-05EDBA92696F}"/>
              </a:ext>
            </a:extLst>
          </p:cNvPr>
          <p:cNvSpPr txBox="1"/>
          <p:nvPr/>
        </p:nvSpPr>
        <p:spPr>
          <a:xfrm>
            <a:off x="1045022" y="95006"/>
            <a:ext cx="10366877" cy="1200329"/>
          </a:xfrm>
          <a:prstGeom prst="rect">
            <a:avLst/>
          </a:prstGeom>
          <a:noFill/>
        </p:spPr>
        <p:txBody>
          <a:bodyPr wrap="none" rtlCol="0">
            <a:spAutoFit/>
          </a:bodyPr>
          <a:lstStyle/>
          <a:p>
            <a:pPr algn="ctr"/>
            <a:r>
              <a:rPr lang="en-US" sz="3600" b="1" dirty="0"/>
              <a:t>NUMBER OF APPLICANTS VS PEOPLE ENLISTING </a:t>
            </a:r>
          </a:p>
          <a:p>
            <a:pPr algn="ctr"/>
            <a:r>
              <a:rPr lang="en-US" sz="3600" b="1" dirty="0"/>
              <a:t>IN THE US ARMED FORCES, FY1976-2020</a:t>
            </a:r>
          </a:p>
        </p:txBody>
      </p:sp>
    </p:spTree>
    <p:extLst>
      <p:ext uri="{BB962C8B-B14F-4D97-AF65-F5344CB8AC3E}">
        <p14:creationId xmlns:p14="http://schemas.microsoft.com/office/powerpoint/2010/main" val="21587182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4198</TotalTime>
  <Words>3902</Words>
  <Application>Microsoft Office PowerPoint</Application>
  <PresentationFormat>Widescreen</PresentationFormat>
  <Paragraphs>281</Paragraphs>
  <Slides>31</Slides>
  <Notes>29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31</vt:i4>
      </vt:variant>
    </vt:vector>
  </HeadingPairs>
  <TitlesOfParts>
    <vt:vector size="39" baseType="lpstr">
      <vt:lpstr>Aptos</vt:lpstr>
      <vt:lpstr>Aptos Display</vt:lpstr>
      <vt:lpstr>Aptos Narrow</vt:lpstr>
      <vt:lpstr>Arial</vt:lpstr>
      <vt:lpstr>Lato</vt:lpstr>
      <vt:lpstr>Open Sans</vt:lpstr>
      <vt:lpstr>system-ui</vt:lpstr>
      <vt:lpstr>Office Theme</vt:lpstr>
      <vt:lpstr>PowerPoint Presentation</vt:lpstr>
      <vt:lpstr>PowerPoint Presentation</vt:lpstr>
      <vt:lpstr>INTRODUCTION/CONTEXT</vt:lpstr>
      <vt:lpstr>BRIEFING NOTES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Cynthia Hargrow</dc:creator>
  <cp:lastModifiedBy>Cynthia Hargrow</cp:lastModifiedBy>
  <cp:revision>173</cp:revision>
  <dcterms:created xsi:type="dcterms:W3CDTF">2024-12-09T17:28:40Z</dcterms:created>
  <dcterms:modified xsi:type="dcterms:W3CDTF">2024-12-20T17:19:29Z</dcterms:modified>
</cp:coreProperties>
</file>